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3.jp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8.jpg" ContentType="image/jpeg"/>
  <Override PartName="/ppt/media/image9.jpg" ContentType="image/jpeg"/>
  <Override PartName="/ppt/media/image10.jpg" ContentType="image/jpeg"/>
  <Override PartName="/ppt/notesSlides/notesSlide9.xml" ContentType="application/vnd.openxmlformats-officedocument.presentationml.notesSlide+xml"/>
  <Override PartName="/ppt/media/image11.jpg" ContentType="image/jpe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12192000"/>
  <p:embeddedFontLst>
    <p:embeddedFont>
      <p:font typeface="MiSans" panose="02020500000000000000" charset="-122"/>
      <p:regular r:id="rId16"/>
    </p:embeddedFont>
    <p:embeddedFont>
      <p:font typeface="Brush Script MT" panose="03060802040406070304" pitchFamily="66" charset="0"/>
      <p: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Hedvig Letters Sans" panose="02020500000000000000" charset="0"/>
      <p:regular r:id="rId22"/>
    </p:embeddedFont>
    <p:embeddedFont>
      <p:font typeface="Liter" panose="02020500000000000000" charset="0"/>
      <p:regular r:id="rId23"/>
    </p:embeddedFont>
    <p:embeddedFont>
      <p:font typeface="Oranienbaum" panose="02020500000000000000" charset="0"/>
      <p:regular r:id="rId24"/>
    </p:embeddedFont>
    <p:embeddedFont>
      <p:font typeface="Quattrocento Sans" panose="02020500000000000000" charset="0"/>
      <p:regular r:id="rId25"/>
    </p:embeddedFont>
  </p:embeddedFontLst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0" d="100"/>
          <a:sy n="70" d="100"/>
        </p:scale>
        <p:origin x="1138" y="3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2635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upload.hkong.cn/e076647d317a4c0c44a9fab960a01716faf46097.jpg"/>
          <p:cNvPicPr>
            <a:picLocks noChangeAspect="1"/>
          </p:cNvPicPr>
          <p:nvPr/>
        </p:nvPicPr>
        <p:blipFill>
          <a:blip r:embed="rId3"/>
          <a:srcRect t="7813" b="7813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6600">
                  <a:alpha val="90000"/>
                </a:srgbClr>
              </a:gs>
              <a:gs pos="50000">
                <a:srgbClr val="065F46">
                  <a:alpha val="85000"/>
                </a:srgbClr>
              </a:gs>
              <a:gs pos="100000">
                <a:srgbClr val="8B4513">
                  <a:alpha val="80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4842570" y="757238"/>
            <a:ext cx="2505075" cy="514350"/>
          </a:xfrm>
          <a:custGeom>
            <a:avLst/>
            <a:gdLst/>
            <a:ahLst/>
            <a:cxnLst/>
            <a:rect l="l" t="t" r="r" b="b"/>
            <a:pathLst>
              <a:path w="2505075" h="514350">
                <a:moveTo>
                  <a:pt x="257175" y="0"/>
                </a:moveTo>
                <a:lnTo>
                  <a:pt x="2247900" y="0"/>
                </a:lnTo>
                <a:cubicBezTo>
                  <a:pt x="2389839" y="0"/>
                  <a:pt x="2505075" y="115236"/>
                  <a:pt x="2505075" y="257175"/>
                </a:cubicBezTo>
                <a:lnTo>
                  <a:pt x="2505075" y="257175"/>
                </a:lnTo>
                <a:cubicBezTo>
                  <a:pt x="2505075" y="399114"/>
                  <a:pt x="2389839" y="514350"/>
                  <a:pt x="2247900" y="514350"/>
                </a:cubicBezTo>
                <a:lnTo>
                  <a:pt x="257175" y="514350"/>
                </a:lnTo>
                <a:cubicBezTo>
                  <a:pt x="115236" y="514350"/>
                  <a:pt x="0" y="399114"/>
                  <a:pt x="0" y="257175"/>
                </a:cubicBezTo>
                <a:lnTo>
                  <a:pt x="0" y="257175"/>
                </a:lnTo>
                <a:cubicBezTo>
                  <a:pt x="0" y="115236"/>
                  <a:pt x="115236" y="0"/>
                  <a:pt x="257175" y="0"/>
                </a:cubicBezTo>
                <a:close/>
              </a:path>
            </a:pathLst>
          </a:custGeom>
          <a:solidFill>
            <a:srgbClr val="F9FAFB">
              <a:alpha val="20000"/>
            </a:srgbClr>
          </a:solidFill>
          <a:ln w="25400">
            <a:solidFill>
              <a:srgbClr val="F9FAFB">
                <a:alpha val="40000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109270" y="881063"/>
            <a:ext cx="1971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kern="0" spc="150" dirty="0">
                <a:solidFill>
                  <a:srgbClr val="F9FAF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KYK FOUNDATION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240310" y="1814513"/>
            <a:ext cx="771525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7200" b="1" dirty="0">
                <a:solidFill>
                  <a:srgbClr val="F9FAFB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Website Platform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334000" y="3262313"/>
            <a:ext cx="1524000" cy="57150"/>
          </a:xfrm>
          <a:custGeom>
            <a:avLst/>
            <a:gdLst/>
            <a:ahLst/>
            <a:cxnLst/>
            <a:rect l="l" t="t" r="r" b="b"/>
            <a:pathLst>
              <a:path w="1524000" h="57150">
                <a:moveTo>
                  <a:pt x="0" y="0"/>
                </a:moveTo>
                <a:lnTo>
                  <a:pt x="1524000" y="0"/>
                </a:lnTo>
                <a:lnTo>
                  <a:pt x="15240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</p:sp>
      <p:sp>
        <p:nvSpPr>
          <p:cNvPr id="8" name="Text 5"/>
          <p:cNvSpPr/>
          <p:nvPr/>
        </p:nvSpPr>
        <p:spPr>
          <a:xfrm>
            <a:off x="3363069" y="3624263"/>
            <a:ext cx="5467350" cy="1114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2700" dirty="0">
                <a:solidFill>
                  <a:srgbClr val="F9FAFB">
                    <a:alpha val="95000"/>
                  </a:srgbClr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Building Cultural Bridges Between</a:t>
            </a:r>
            <a:endParaRPr lang="en-US" sz="1600" dirty="0"/>
          </a:p>
          <a:p>
            <a:pPr algn="ctr">
              <a:lnSpc>
                <a:spcPct val="140000"/>
              </a:lnSpc>
            </a:pPr>
            <a:r>
              <a:rPr lang="en-US" sz="2700" dirty="0">
                <a:solidFill>
                  <a:srgbClr val="F9FAFB">
                    <a:alpha val="95000"/>
                  </a:srgbClr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Hong Kong and Pakistani Communities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733925" y="5357813"/>
            <a:ext cx="742950" cy="742950"/>
          </a:xfrm>
          <a:custGeom>
            <a:avLst/>
            <a:gdLst/>
            <a:ahLst/>
            <a:cxnLst/>
            <a:rect l="l" t="t" r="r" b="b"/>
            <a:pathLst>
              <a:path w="742950" h="742950">
                <a:moveTo>
                  <a:pt x="371475" y="0"/>
                </a:moveTo>
                <a:lnTo>
                  <a:pt x="371475" y="0"/>
                </a:lnTo>
                <a:cubicBezTo>
                  <a:pt x="576498" y="0"/>
                  <a:pt x="742950" y="166452"/>
                  <a:pt x="742950" y="371475"/>
                </a:cubicBezTo>
                <a:lnTo>
                  <a:pt x="742950" y="371475"/>
                </a:lnTo>
                <a:cubicBezTo>
                  <a:pt x="742950" y="576498"/>
                  <a:pt x="576498" y="742950"/>
                  <a:pt x="371475" y="742950"/>
                </a:cubicBezTo>
                <a:lnTo>
                  <a:pt x="371475" y="742950"/>
                </a:lnTo>
                <a:cubicBezTo>
                  <a:pt x="166452" y="742950"/>
                  <a:pt x="0" y="576498"/>
                  <a:pt x="0" y="371475"/>
                </a:cubicBezTo>
                <a:lnTo>
                  <a:pt x="0" y="371475"/>
                </a:lnTo>
                <a:cubicBezTo>
                  <a:pt x="0" y="166452"/>
                  <a:pt x="166452" y="0"/>
                  <a:pt x="371475" y="0"/>
                </a:cubicBezTo>
                <a:close/>
              </a:path>
            </a:pathLst>
          </a:custGeom>
          <a:solidFill>
            <a:srgbClr val="F9FAFB">
              <a:alpha val="20000"/>
            </a:srgbClr>
          </a:solidFill>
          <a:ln w="25400">
            <a:solidFill>
              <a:srgbClr val="F9FAFB">
                <a:alpha val="40000"/>
              </a:srgbClr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4964906" y="5586413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34503" y="48611"/>
                </a:moveTo>
                <a:lnTo>
                  <a:pt x="142875" y="60164"/>
                </a:lnTo>
                <a:lnTo>
                  <a:pt x="151247" y="48611"/>
                </a:lnTo>
                <a:cubicBezTo>
                  <a:pt x="165199" y="29301"/>
                  <a:pt x="187635" y="17859"/>
                  <a:pt x="211466" y="17859"/>
                </a:cubicBezTo>
                <a:cubicBezTo>
                  <a:pt x="252487" y="17859"/>
                  <a:pt x="285750" y="51122"/>
                  <a:pt x="285750" y="92143"/>
                </a:cubicBezTo>
                <a:lnTo>
                  <a:pt x="285750" y="93594"/>
                </a:lnTo>
                <a:cubicBezTo>
                  <a:pt x="285750" y="156214"/>
                  <a:pt x="207671" y="228935"/>
                  <a:pt x="166929" y="260021"/>
                </a:cubicBezTo>
                <a:cubicBezTo>
                  <a:pt x="160009" y="265268"/>
                  <a:pt x="151526" y="267891"/>
                  <a:pt x="142875" y="267891"/>
                </a:cubicBezTo>
                <a:cubicBezTo>
                  <a:pt x="134224" y="267891"/>
                  <a:pt x="125685" y="265323"/>
                  <a:pt x="118821" y="260021"/>
                </a:cubicBezTo>
                <a:cubicBezTo>
                  <a:pt x="78079" y="228935"/>
                  <a:pt x="0" y="156214"/>
                  <a:pt x="0" y="93594"/>
                </a:cubicBezTo>
                <a:lnTo>
                  <a:pt x="0" y="92143"/>
                </a:lnTo>
                <a:cubicBezTo>
                  <a:pt x="0" y="51122"/>
                  <a:pt x="33263" y="17859"/>
                  <a:pt x="74284" y="17859"/>
                </a:cubicBezTo>
                <a:cubicBezTo>
                  <a:pt x="98115" y="17859"/>
                  <a:pt x="120551" y="29301"/>
                  <a:pt x="134503" y="48611"/>
                </a:cubicBezTo>
                <a:close/>
              </a:path>
            </a:pathLst>
          </a:custGeom>
          <a:solidFill>
            <a:srgbClr val="F9FAFB"/>
          </a:solidFill>
          <a:ln/>
        </p:spPr>
      </p:sp>
      <p:sp>
        <p:nvSpPr>
          <p:cNvPr id="11" name="Shape 8"/>
          <p:cNvSpPr/>
          <p:nvPr/>
        </p:nvSpPr>
        <p:spPr>
          <a:xfrm>
            <a:off x="5724525" y="5357813"/>
            <a:ext cx="742950" cy="742950"/>
          </a:xfrm>
          <a:custGeom>
            <a:avLst/>
            <a:gdLst/>
            <a:ahLst/>
            <a:cxnLst/>
            <a:rect l="l" t="t" r="r" b="b"/>
            <a:pathLst>
              <a:path w="742950" h="742950">
                <a:moveTo>
                  <a:pt x="371475" y="0"/>
                </a:moveTo>
                <a:lnTo>
                  <a:pt x="371475" y="0"/>
                </a:lnTo>
                <a:cubicBezTo>
                  <a:pt x="576498" y="0"/>
                  <a:pt x="742950" y="166452"/>
                  <a:pt x="742950" y="371475"/>
                </a:cubicBezTo>
                <a:lnTo>
                  <a:pt x="742950" y="371475"/>
                </a:lnTo>
                <a:cubicBezTo>
                  <a:pt x="742950" y="576498"/>
                  <a:pt x="576498" y="742950"/>
                  <a:pt x="371475" y="742950"/>
                </a:cubicBezTo>
                <a:lnTo>
                  <a:pt x="371475" y="742950"/>
                </a:lnTo>
                <a:cubicBezTo>
                  <a:pt x="166452" y="742950"/>
                  <a:pt x="0" y="576498"/>
                  <a:pt x="0" y="371475"/>
                </a:cubicBezTo>
                <a:lnTo>
                  <a:pt x="0" y="371475"/>
                </a:lnTo>
                <a:cubicBezTo>
                  <a:pt x="0" y="166452"/>
                  <a:pt x="166452" y="0"/>
                  <a:pt x="371475" y="0"/>
                </a:cubicBezTo>
                <a:close/>
              </a:path>
            </a:pathLst>
          </a:custGeom>
          <a:solidFill>
            <a:srgbClr val="F9FAFB">
              <a:alpha val="20000"/>
            </a:srgbClr>
          </a:solidFill>
          <a:ln w="25400">
            <a:solidFill>
              <a:srgbClr val="F9FAFB">
                <a:alpha val="40000"/>
              </a:srgbClr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5937647" y="5586413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150075" y="29691"/>
                </a:moveTo>
                <a:lnTo>
                  <a:pt x="84999" y="102022"/>
                </a:lnTo>
                <a:cubicBezTo>
                  <a:pt x="82432" y="104868"/>
                  <a:pt x="82544" y="109277"/>
                  <a:pt x="85279" y="112012"/>
                </a:cubicBezTo>
                <a:cubicBezTo>
                  <a:pt x="102301" y="129034"/>
                  <a:pt x="129927" y="129034"/>
                  <a:pt x="146949" y="112012"/>
                </a:cubicBezTo>
                <a:lnTo>
                  <a:pt x="164697" y="94264"/>
                </a:lnTo>
                <a:cubicBezTo>
                  <a:pt x="167041" y="91920"/>
                  <a:pt x="169999" y="90636"/>
                  <a:pt x="173013" y="90413"/>
                </a:cubicBezTo>
                <a:cubicBezTo>
                  <a:pt x="176808" y="90078"/>
                  <a:pt x="180715" y="91362"/>
                  <a:pt x="183617" y="94264"/>
                </a:cubicBezTo>
                <a:lnTo>
                  <a:pt x="282178" y="191988"/>
                </a:lnTo>
                <a:lnTo>
                  <a:pt x="321469" y="160734"/>
                </a:lnTo>
                <a:lnTo>
                  <a:pt x="321469" y="0"/>
                </a:lnTo>
                <a:lnTo>
                  <a:pt x="258961" y="35719"/>
                </a:lnTo>
                <a:lnTo>
                  <a:pt x="245678" y="26845"/>
                </a:lnTo>
                <a:cubicBezTo>
                  <a:pt x="236860" y="20985"/>
                  <a:pt x="226535" y="17859"/>
                  <a:pt x="215931" y="17859"/>
                </a:cubicBezTo>
                <a:lnTo>
                  <a:pt x="176640" y="17859"/>
                </a:lnTo>
                <a:cubicBezTo>
                  <a:pt x="176026" y="17859"/>
                  <a:pt x="175357" y="17859"/>
                  <a:pt x="174743" y="17915"/>
                </a:cubicBezTo>
                <a:cubicBezTo>
                  <a:pt x="165311" y="18417"/>
                  <a:pt x="156437" y="22659"/>
                  <a:pt x="150075" y="29691"/>
                </a:cubicBezTo>
                <a:close/>
                <a:moveTo>
                  <a:pt x="65075" y="84106"/>
                </a:moveTo>
                <a:lnTo>
                  <a:pt x="124681" y="17859"/>
                </a:lnTo>
                <a:lnTo>
                  <a:pt x="102580" y="17859"/>
                </a:lnTo>
                <a:cubicBezTo>
                  <a:pt x="88348" y="17859"/>
                  <a:pt x="74730" y="23496"/>
                  <a:pt x="64684" y="33542"/>
                </a:cubicBezTo>
                <a:lnTo>
                  <a:pt x="0" y="107156"/>
                </a:lnTo>
                <a:lnTo>
                  <a:pt x="0" y="303609"/>
                </a:lnTo>
                <a:lnTo>
                  <a:pt x="80367" y="227707"/>
                </a:lnTo>
                <a:lnTo>
                  <a:pt x="87288" y="233456"/>
                </a:lnTo>
                <a:cubicBezTo>
                  <a:pt x="100124" y="244171"/>
                  <a:pt x="116309" y="250031"/>
                  <a:pt x="132997" y="250031"/>
                </a:cubicBezTo>
                <a:lnTo>
                  <a:pt x="141759" y="250031"/>
                </a:lnTo>
                <a:lnTo>
                  <a:pt x="137852" y="246125"/>
                </a:lnTo>
                <a:cubicBezTo>
                  <a:pt x="132606" y="240878"/>
                  <a:pt x="132606" y="232395"/>
                  <a:pt x="137852" y="227205"/>
                </a:cubicBezTo>
                <a:cubicBezTo>
                  <a:pt x="143098" y="222014"/>
                  <a:pt x="151581" y="221959"/>
                  <a:pt x="156772" y="227205"/>
                </a:cubicBezTo>
                <a:lnTo>
                  <a:pt x="179654" y="250087"/>
                </a:lnTo>
                <a:lnTo>
                  <a:pt x="184677" y="250087"/>
                </a:lnTo>
                <a:cubicBezTo>
                  <a:pt x="195337" y="250087"/>
                  <a:pt x="205773" y="247687"/>
                  <a:pt x="215261" y="243222"/>
                </a:cubicBezTo>
                <a:lnTo>
                  <a:pt x="200360" y="228265"/>
                </a:lnTo>
                <a:cubicBezTo>
                  <a:pt x="195114" y="223019"/>
                  <a:pt x="195114" y="214536"/>
                  <a:pt x="200360" y="209345"/>
                </a:cubicBezTo>
                <a:cubicBezTo>
                  <a:pt x="205606" y="204155"/>
                  <a:pt x="214089" y="204099"/>
                  <a:pt x="219280" y="209345"/>
                </a:cubicBezTo>
                <a:lnTo>
                  <a:pt x="237139" y="227205"/>
                </a:lnTo>
                <a:lnTo>
                  <a:pt x="246906" y="217438"/>
                </a:lnTo>
                <a:cubicBezTo>
                  <a:pt x="251873" y="212471"/>
                  <a:pt x="253324" y="205271"/>
                  <a:pt x="251147" y="198965"/>
                </a:cubicBezTo>
                <a:lnTo>
                  <a:pt x="174185" y="122616"/>
                </a:lnTo>
                <a:lnTo>
                  <a:pt x="165869" y="130932"/>
                </a:lnTo>
                <a:cubicBezTo>
                  <a:pt x="138354" y="158446"/>
                  <a:pt x="93818" y="158446"/>
                  <a:pt x="66303" y="130932"/>
                </a:cubicBezTo>
                <a:cubicBezTo>
                  <a:pt x="53467" y="118095"/>
                  <a:pt x="52964" y="97501"/>
                  <a:pt x="65075" y="84051"/>
                </a:cubicBezTo>
                <a:close/>
              </a:path>
            </a:pathLst>
          </a:custGeom>
          <a:solidFill>
            <a:srgbClr val="F9FAFB"/>
          </a:solidFill>
          <a:ln/>
        </p:spPr>
      </p:sp>
      <p:sp>
        <p:nvSpPr>
          <p:cNvPr id="13" name="Shape 10"/>
          <p:cNvSpPr/>
          <p:nvPr/>
        </p:nvSpPr>
        <p:spPr>
          <a:xfrm>
            <a:off x="6715125" y="5357813"/>
            <a:ext cx="742950" cy="742950"/>
          </a:xfrm>
          <a:custGeom>
            <a:avLst/>
            <a:gdLst/>
            <a:ahLst/>
            <a:cxnLst/>
            <a:rect l="l" t="t" r="r" b="b"/>
            <a:pathLst>
              <a:path w="742950" h="742950">
                <a:moveTo>
                  <a:pt x="371475" y="0"/>
                </a:moveTo>
                <a:lnTo>
                  <a:pt x="371475" y="0"/>
                </a:lnTo>
                <a:cubicBezTo>
                  <a:pt x="576498" y="0"/>
                  <a:pt x="742950" y="166452"/>
                  <a:pt x="742950" y="371475"/>
                </a:cubicBezTo>
                <a:lnTo>
                  <a:pt x="742950" y="371475"/>
                </a:lnTo>
                <a:cubicBezTo>
                  <a:pt x="742950" y="576498"/>
                  <a:pt x="576498" y="742950"/>
                  <a:pt x="371475" y="742950"/>
                </a:cubicBezTo>
                <a:lnTo>
                  <a:pt x="371475" y="742950"/>
                </a:lnTo>
                <a:cubicBezTo>
                  <a:pt x="166452" y="742950"/>
                  <a:pt x="0" y="576498"/>
                  <a:pt x="0" y="371475"/>
                </a:cubicBezTo>
                <a:lnTo>
                  <a:pt x="0" y="371475"/>
                </a:lnTo>
                <a:cubicBezTo>
                  <a:pt x="0" y="166452"/>
                  <a:pt x="166452" y="0"/>
                  <a:pt x="371475" y="0"/>
                </a:cubicBezTo>
                <a:close/>
              </a:path>
            </a:pathLst>
          </a:custGeom>
          <a:solidFill>
            <a:srgbClr val="F9FAFB">
              <a:alpha val="20000"/>
            </a:srgbClr>
          </a:solidFill>
          <a:ln w="25400">
            <a:solidFill>
              <a:srgbClr val="F9FAFB">
                <a:alpha val="40000"/>
              </a:srgbClr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946106" y="5586413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96397" y="156270"/>
                </a:moveTo>
                <a:lnTo>
                  <a:pt x="89855" y="156270"/>
                </a:lnTo>
                <a:cubicBezTo>
                  <a:pt x="91473" y="192267"/>
                  <a:pt x="99454" y="225419"/>
                  <a:pt x="110784" y="249696"/>
                </a:cubicBezTo>
                <a:cubicBezTo>
                  <a:pt x="117146" y="263370"/>
                  <a:pt x="124011" y="273025"/>
                  <a:pt x="130373" y="278941"/>
                </a:cubicBezTo>
                <a:cubicBezTo>
                  <a:pt x="136624" y="284801"/>
                  <a:pt x="140922" y="285750"/>
                  <a:pt x="143154" y="285750"/>
                </a:cubicBezTo>
                <a:cubicBezTo>
                  <a:pt x="145386" y="285750"/>
                  <a:pt x="149684" y="284801"/>
                  <a:pt x="155935" y="278941"/>
                </a:cubicBezTo>
                <a:cubicBezTo>
                  <a:pt x="162297" y="273025"/>
                  <a:pt x="169162" y="263314"/>
                  <a:pt x="175524" y="249696"/>
                </a:cubicBezTo>
                <a:cubicBezTo>
                  <a:pt x="186854" y="225419"/>
                  <a:pt x="194835" y="192267"/>
                  <a:pt x="196453" y="156270"/>
                </a:cubicBezTo>
                <a:close/>
                <a:moveTo>
                  <a:pt x="89799" y="129480"/>
                </a:moveTo>
                <a:lnTo>
                  <a:pt x="196342" y="129480"/>
                </a:lnTo>
                <a:cubicBezTo>
                  <a:pt x="194779" y="93483"/>
                  <a:pt x="186798" y="60331"/>
                  <a:pt x="175468" y="36054"/>
                </a:cubicBezTo>
                <a:cubicBezTo>
                  <a:pt x="169106" y="22436"/>
                  <a:pt x="162241" y="12725"/>
                  <a:pt x="155879" y="6809"/>
                </a:cubicBezTo>
                <a:cubicBezTo>
                  <a:pt x="149628" y="949"/>
                  <a:pt x="145331" y="0"/>
                  <a:pt x="143098" y="0"/>
                </a:cubicBezTo>
                <a:cubicBezTo>
                  <a:pt x="140866" y="0"/>
                  <a:pt x="136568" y="949"/>
                  <a:pt x="130318" y="6809"/>
                </a:cubicBezTo>
                <a:cubicBezTo>
                  <a:pt x="123955" y="12725"/>
                  <a:pt x="117091" y="22436"/>
                  <a:pt x="110728" y="36054"/>
                </a:cubicBezTo>
                <a:cubicBezTo>
                  <a:pt x="99399" y="60331"/>
                  <a:pt x="91418" y="93483"/>
                  <a:pt x="89799" y="129480"/>
                </a:cubicBezTo>
                <a:close/>
                <a:moveTo>
                  <a:pt x="63010" y="129480"/>
                </a:moveTo>
                <a:cubicBezTo>
                  <a:pt x="64963" y="81707"/>
                  <a:pt x="77298" y="37337"/>
                  <a:pt x="95324" y="8204"/>
                </a:cubicBezTo>
                <a:cubicBezTo>
                  <a:pt x="43923" y="26398"/>
                  <a:pt x="6083" y="73223"/>
                  <a:pt x="837" y="129480"/>
                </a:cubicBezTo>
                <a:lnTo>
                  <a:pt x="63010" y="129480"/>
                </a:lnTo>
                <a:close/>
                <a:moveTo>
                  <a:pt x="837" y="156270"/>
                </a:moveTo>
                <a:cubicBezTo>
                  <a:pt x="6083" y="212527"/>
                  <a:pt x="43923" y="259352"/>
                  <a:pt x="95324" y="277546"/>
                </a:cubicBezTo>
                <a:cubicBezTo>
                  <a:pt x="77298" y="248413"/>
                  <a:pt x="64963" y="204043"/>
                  <a:pt x="63010" y="156270"/>
                </a:cubicBezTo>
                <a:lnTo>
                  <a:pt x="837" y="156270"/>
                </a:lnTo>
                <a:close/>
                <a:moveTo>
                  <a:pt x="223186" y="156270"/>
                </a:moveTo>
                <a:cubicBezTo>
                  <a:pt x="221233" y="204043"/>
                  <a:pt x="208899" y="248413"/>
                  <a:pt x="190872" y="277546"/>
                </a:cubicBezTo>
                <a:cubicBezTo>
                  <a:pt x="242274" y="259296"/>
                  <a:pt x="280113" y="212527"/>
                  <a:pt x="285359" y="156270"/>
                </a:cubicBezTo>
                <a:lnTo>
                  <a:pt x="223186" y="156270"/>
                </a:lnTo>
                <a:close/>
                <a:moveTo>
                  <a:pt x="285359" y="129480"/>
                </a:moveTo>
                <a:cubicBezTo>
                  <a:pt x="280113" y="73223"/>
                  <a:pt x="242274" y="26398"/>
                  <a:pt x="190872" y="8204"/>
                </a:cubicBezTo>
                <a:cubicBezTo>
                  <a:pt x="208899" y="37337"/>
                  <a:pt x="221233" y="81707"/>
                  <a:pt x="223186" y="129480"/>
                </a:cubicBezTo>
                <a:lnTo>
                  <a:pt x="285359" y="129480"/>
                </a:lnTo>
                <a:close/>
              </a:path>
            </a:pathLst>
          </a:custGeom>
          <a:solidFill>
            <a:srgbClr val="F9FAFB"/>
          </a:solidFill>
          <a:ln/>
        </p:spPr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90B77EE1-32BD-48C4-B33E-0B3E480E3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314" y="-101631"/>
            <a:ext cx="1930188" cy="144764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2753" y="183458"/>
            <a:ext cx="11611044" cy="193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b="1" kern="0" spc="102" dirty="0">
                <a:solidFill>
                  <a:srgbClr val="0066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TECHNICAL ARCHITECTURE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22753" y="580956"/>
            <a:ext cx="11691733" cy="3227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87" b="1" dirty="0">
                <a:solidFill>
                  <a:srgbClr val="1F2937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Technical Implementation: Django Framework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22753" y="968259"/>
            <a:ext cx="11619113" cy="2259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4" dirty="0">
                <a:solidFill>
                  <a:srgbClr val="1F2937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Scalable architecture with modular design patterns and clean code structure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22753" y="1323287"/>
            <a:ext cx="6931124" cy="5406115"/>
          </a:xfrm>
          <a:custGeom>
            <a:avLst/>
            <a:gdLst/>
            <a:ahLst/>
            <a:cxnLst/>
            <a:rect l="l" t="t" r="r" b="b"/>
            <a:pathLst>
              <a:path w="6931124" h="6446994">
                <a:moveTo>
                  <a:pt x="129133" y="0"/>
                </a:moveTo>
                <a:lnTo>
                  <a:pt x="6801990" y="0"/>
                </a:lnTo>
                <a:cubicBezTo>
                  <a:pt x="6873309" y="0"/>
                  <a:pt x="6931124" y="57815"/>
                  <a:pt x="6931124" y="129133"/>
                </a:cubicBezTo>
                <a:lnTo>
                  <a:pt x="6931124" y="6317861"/>
                </a:lnTo>
                <a:cubicBezTo>
                  <a:pt x="6931124" y="6389179"/>
                  <a:pt x="6873309" y="6446994"/>
                  <a:pt x="6801990" y="6446994"/>
                </a:cubicBezTo>
                <a:lnTo>
                  <a:pt x="129133" y="6446994"/>
                </a:lnTo>
                <a:cubicBezTo>
                  <a:pt x="57815" y="6446994"/>
                  <a:pt x="0" y="6389179"/>
                  <a:pt x="0" y="6317861"/>
                </a:cubicBezTo>
                <a:lnTo>
                  <a:pt x="0" y="129133"/>
                </a:lnTo>
                <a:cubicBezTo>
                  <a:pt x="0" y="57863"/>
                  <a:pt x="57863" y="0"/>
                  <a:pt x="129133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01721" dist="161377" dir="5400000" algn="bl" rotWithShape="0">
              <a:srgbClr val="000000">
                <a:alpha val="10196"/>
              </a:srgbClr>
            </a:outerShdw>
          </a:effectLst>
        </p:spPr>
      </p:sp>
      <p:pic>
        <p:nvPicPr>
          <p:cNvPr id="6" name="Image 0" descr="https://kimi-img.moonshot.cn/pub/slides/26-01-27-17:01:41-d5s7ttef2kqekvlafe5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947056" y="188140"/>
            <a:ext cx="9235382" cy="7434345"/>
          </a:xfrm>
          <a:prstGeom prst="roundRect">
            <a:avLst>
              <a:gd name="adj" fmla="val 0"/>
            </a:avLst>
          </a:prstGeom>
        </p:spPr>
      </p:pic>
      <p:sp>
        <p:nvSpPr>
          <p:cNvPr id="7" name="Shape 4"/>
          <p:cNvSpPr/>
          <p:nvPr/>
        </p:nvSpPr>
        <p:spPr>
          <a:xfrm>
            <a:off x="7419036" y="1323288"/>
            <a:ext cx="4453993" cy="1000535"/>
          </a:xfrm>
          <a:custGeom>
            <a:avLst/>
            <a:gdLst/>
            <a:ahLst/>
            <a:cxnLst/>
            <a:rect l="l" t="t" r="r" b="b"/>
            <a:pathLst>
              <a:path w="4453993" h="1000535">
                <a:moveTo>
                  <a:pt x="96822" y="0"/>
                </a:moveTo>
                <a:lnTo>
                  <a:pt x="4357172" y="0"/>
                </a:lnTo>
                <a:cubicBezTo>
                  <a:pt x="4410645" y="0"/>
                  <a:pt x="4453993" y="43349"/>
                  <a:pt x="4453993" y="96822"/>
                </a:cubicBezTo>
                <a:lnTo>
                  <a:pt x="4453993" y="903713"/>
                </a:lnTo>
                <a:cubicBezTo>
                  <a:pt x="4453993" y="957186"/>
                  <a:pt x="4410645" y="1000535"/>
                  <a:pt x="4357172" y="1000535"/>
                </a:cubicBezTo>
                <a:lnTo>
                  <a:pt x="96822" y="1000535"/>
                </a:lnTo>
                <a:cubicBezTo>
                  <a:pt x="43349" y="1000535"/>
                  <a:pt x="0" y="957186"/>
                  <a:pt x="0" y="903713"/>
                </a:cubicBezTo>
                <a:lnTo>
                  <a:pt x="0" y="96822"/>
                </a:lnTo>
                <a:cubicBezTo>
                  <a:pt x="0" y="43384"/>
                  <a:pt x="43384" y="0"/>
                  <a:pt x="96822" y="0"/>
                </a:cubicBezTo>
                <a:close/>
              </a:path>
            </a:pathLst>
          </a:custGeom>
          <a:gradFill flip="none" rotWithShape="1">
            <a:gsLst>
              <a:gs pos="0">
                <a:srgbClr val="006600"/>
              </a:gs>
              <a:gs pos="100000">
                <a:srgbClr val="065F46"/>
              </a:gs>
            </a:gsLst>
            <a:lin ang="2700000" scaled="1"/>
          </a:gradFill>
          <a:ln/>
        </p:spPr>
      </p:sp>
      <p:sp>
        <p:nvSpPr>
          <p:cNvPr id="8" name="Shape 5"/>
          <p:cNvSpPr/>
          <p:nvPr/>
        </p:nvSpPr>
        <p:spPr>
          <a:xfrm>
            <a:off x="7572343" y="1468527"/>
            <a:ext cx="193652" cy="193652"/>
          </a:xfrm>
          <a:custGeom>
            <a:avLst/>
            <a:gdLst/>
            <a:ahLst/>
            <a:cxnLst/>
            <a:rect l="l" t="t" r="r" b="b"/>
            <a:pathLst>
              <a:path w="193652" h="193652">
                <a:moveTo>
                  <a:pt x="87938" y="1967"/>
                </a:moveTo>
                <a:cubicBezTo>
                  <a:pt x="93573" y="-643"/>
                  <a:pt x="100079" y="-643"/>
                  <a:pt x="105714" y="1967"/>
                </a:cubicBezTo>
                <a:lnTo>
                  <a:pt x="188395" y="40168"/>
                </a:lnTo>
                <a:cubicBezTo>
                  <a:pt x="191609" y="41643"/>
                  <a:pt x="193652" y="44858"/>
                  <a:pt x="193652" y="48413"/>
                </a:cubicBezTo>
                <a:cubicBezTo>
                  <a:pt x="193652" y="51968"/>
                  <a:pt x="191609" y="55183"/>
                  <a:pt x="188395" y="56658"/>
                </a:cubicBezTo>
                <a:lnTo>
                  <a:pt x="105714" y="94859"/>
                </a:lnTo>
                <a:cubicBezTo>
                  <a:pt x="100079" y="97469"/>
                  <a:pt x="93573" y="97469"/>
                  <a:pt x="87938" y="94859"/>
                </a:cubicBezTo>
                <a:lnTo>
                  <a:pt x="5257" y="56658"/>
                </a:lnTo>
                <a:cubicBezTo>
                  <a:pt x="2042" y="55145"/>
                  <a:pt x="0" y="51930"/>
                  <a:pt x="0" y="48413"/>
                </a:cubicBezTo>
                <a:cubicBezTo>
                  <a:pt x="0" y="44895"/>
                  <a:pt x="2042" y="41643"/>
                  <a:pt x="5257" y="40168"/>
                </a:cubicBezTo>
                <a:lnTo>
                  <a:pt x="87938" y="1967"/>
                </a:lnTo>
                <a:close/>
                <a:moveTo>
                  <a:pt x="18193" y="82605"/>
                </a:moveTo>
                <a:lnTo>
                  <a:pt x="80335" y="111312"/>
                </a:lnTo>
                <a:cubicBezTo>
                  <a:pt x="90812" y="116153"/>
                  <a:pt x="102878" y="116153"/>
                  <a:pt x="113354" y="111312"/>
                </a:cubicBezTo>
                <a:lnTo>
                  <a:pt x="175497" y="82605"/>
                </a:lnTo>
                <a:lnTo>
                  <a:pt x="188395" y="88581"/>
                </a:lnTo>
                <a:cubicBezTo>
                  <a:pt x="191609" y="90056"/>
                  <a:pt x="193652" y="93271"/>
                  <a:pt x="193652" y="96826"/>
                </a:cubicBezTo>
                <a:cubicBezTo>
                  <a:pt x="193652" y="100381"/>
                  <a:pt x="191609" y="103596"/>
                  <a:pt x="188395" y="105071"/>
                </a:cubicBezTo>
                <a:lnTo>
                  <a:pt x="105714" y="143272"/>
                </a:lnTo>
                <a:cubicBezTo>
                  <a:pt x="100079" y="145882"/>
                  <a:pt x="93573" y="145882"/>
                  <a:pt x="87938" y="143272"/>
                </a:cubicBezTo>
                <a:lnTo>
                  <a:pt x="5257" y="105071"/>
                </a:lnTo>
                <a:cubicBezTo>
                  <a:pt x="2042" y="103558"/>
                  <a:pt x="0" y="100343"/>
                  <a:pt x="0" y="96826"/>
                </a:cubicBezTo>
                <a:cubicBezTo>
                  <a:pt x="0" y="93308"/>
                  <a:pt x="2042" y="90056"/>
                  <a:pt x="5257" y="88581"/>
                </a:cubicBezTo>
                <a:lnTo>
                  <a:pt x="18155" y="82605"/>
                </a:lnTo>
                <a:close/>
                <a:moveTo>
                  <a:pt x="5257" y="136994"/>
                </a:moveTo>
                <a:lnTo>
                  <a:pt x="18155" y="131018"/>
                </a:lnTo>
                <a:lnTo>
                  <a:pt x="80297" y="159725"/>
                </a:lnTo>
                <a:cubicBezTo>
                  <a:pt x="90774" y="164566"/>
                  <a:pt x="102840" y="164566"/>
                  <a:pt x="113317" y="159725"/>
                </a:cubicBezTo>
                <a:lnTo>
                  <a:pt x="175459" y="131018"/>
                </a:lnTo>
                <a:lnTo>
                  <a:pt x="188357" y="136994"/>
                </a:lnTo>
                <a:cubicBezTo>
                  <a:pt x="191572" y="138469"/>
                  <a:pt x="193614" y="141684"/>
                  <a:pt x="193614" y="145239"/>
                </a:cubicBezTo>
                <a:cubicBezTo>
                  <a:pt x="193614" y="148794"/>
                  <a:pt x="191572" y="152009"/>
                  <a:pt x="188357" y="153484"/>
                </a:cubicBezTo>
                <a:lnTo>
                  <a:pt x="105676" y="191685"/>
                </a:lnTo>
                <a:cubicBezTo>
                  <a:pt x="100041" y="194295"/>
                  <a:pt x="93535" y="194295"/>
                  <a:pt x="87900" y="191685"/>
                </a:cubicBezTo>
                <a:lnTo>
                  <a:pt x="5257" y="153484"/>
                </a:lnTo>
                <a:cubicBezTo>
                  <a:pt x="2042" y="151971"/>
                  <a:pt x="0" y="148756"/>
                  <a:pt x="0" y="145239"/>
                </a:cubicBezTo>
                <a:cubicBezTo>
                  <a:pt x="0" y="141721"/>
                  <a:pt x="2042" y="138469"/>
                  <a:pt x="5257" y="13699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9" name="Text 6"/>
          <p:cNvSpPr/>
          <p:nvPr/>
        </p:nvSpPr>
        <p:spPr>
          <a:xfrm>
            <a:off x="7887028" y="1452389"/>
            <a:ext cx="1726729" cy="2259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1" b="1" dirty="0">
                <a:solidFill>
                  <a:srgbClr val="FFFFFF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Architecture Overview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548137" y="1775142"/>
            <a:ext cx="4260341" cy="4195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17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Django's MTV (Model-Template-View) pattern ensures clean separation of concerns and maintainable codebase.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435173" y="2420649"/>
            <a:ext cx="4437856" cy="1484664"/>
          </a:xfrm>
          <a:custGeom>
            <a:avLst/>
            <a:gdLst/>
            <a:ahLst/>
            <a:cxnLst/>
            <a:rect l="l" t="t" r="r" b="b"/>
            <a:pathLst>
              <a:path w="4437856" h="1484664">
                <a:moveTo>
                  <a:pt x="32275" y="0"/>
                </a:moveTo>
                <a:lnTo>
                  <a:pt x="4341026" y="0"/>
                </a:lnTo>
                <a:cubicBezTo>
                  <a:pt x="4394504" y="0"/>
                  <a:pt x="4437856" y="43352"/>
                  <a:pt x="4437856" y="96830"/>
                </a:cubicBezTo>
                <a:lnTo>
                  <a:pt x="4437856" y="1387835"/>
                </a:lnTo>
                <a:cubicBezTo>
                  <a:pt x="4437856" y="1441312"/>
                  <a:pt x="4394504" y="1484664"/>
                  <a:pt x="4341026" y="1484664"/>
                </a:cubicBezTo>
                <a:lnTo>
                  <a:pt x="32275" y="1484664"/>
                </a:lnTo>
                <a:cubicBezTo>
                  <a:pt x="14450" y="1484664"/>
                  <a:pt x="0" y="1470214"/>
                  <a:pt x="0" y="1452389"/>
                </a:cubicBezTo>
                <a:lnTo>
                  <a:pt x="0" y="32275"/>
                </a:lnTo>
                <a:cubicBezTo>
                  <a:pt x="0" y="14462"/>
                  <a:pt x="14462" y="0"/>
                  <a:pt x="3227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21032" dist="80688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2" name="Shape 9"/>
          <p:cNvSpPr/>
          <p:nvPr/>
        </p:nvSpPr>
        <p:spPr>
          <a:xfrm>
            <a:off x="7435173" y="2420649"/>
            <a:ext cx="32275" cy="1484664"/>
          </a:xfrm>
          <a:custGeom>
            <a:avLst/>
            <a:gdLst/>
            <a:ahLst/>
            <a:cxnLst/>
            <a:rect l="l" t="t" r="r" b="b"/>
            <a:pathLst>
              <a:path w="32275" h="1484664">
                <a:moveTo>
                  <a:pt x="32275" y="0"/>
                </a:moveTo>
                <a:lnTo>
                  <a:pt x="32275" y="0"/>
                </a:lnTo>
                <a:lnTo>
                  <a:pt x="32275" y="1484664"/>
                </a:lnTo>
                <a:lnTo>
                  <a:pt x="32275" y="1484664"/>
                </a:lnTo>
                <a:cubicBezTo>
                  <a:pt x="14450" y="1484664"/>
                  <a:pt x="0" y="1470214"/>
                  <a:pt x="0" y="1452389"/>
                </a:cubicBezTo>
                <a:lnTo>
                  <a:pt x="0" y="32275"/>
                </a:lnTo>
                <a:cubicBezTo>
                  <a:pt x="0" y="14462"/>
                  <a:pt x="14462" y="0"/>
                  <a:pt x="32275" y="0"/>
                </a:cubicBezTo>
                <a:close/>
              </a:path>
            </a:pathLst>
          </a:custGeom>
          <a:solidFill>
            <a:srgbClr val="8B4513"/>
          </a:solidFill>
          <a:ln/>
        </p:spPr>
      </p:sp>
      <p:sp>
        <p:nvSpPr>
          <p:cNvPr id="13" name="Shape 10"/>
          <p:cNvSpPr/>
          <p:nvPr/>
        </p:nvSpPr>
        <p:spPr>
          <a:xfrm>
            <a:off x="7609662" y="2590094"/>
            <a:ext cx="127084" cy="145239"/>
          </a:xfrm>
          <a:custGeom>
            <a:avLst/>
            <a:gdLst/>
            <a:ahLst/>
            <a:cxnLst/>
            <a:rect l="l" t="t" r="r" b="b"/>
            <a:pathLst>
              <a:path w="127084" h="145239">
                <a:moveTo>
                  <a:pt x="127084" y="58379"/>
                </a:moveTo>
                <a:cubicBezTo>
                  <a:pt x="122886" y="61159"/>
                  <a:pt x="118063" y="63400"/>
                  <a:pt x="113042" y="65187"/>
                </a:cubicBezTo>
                <a:cubicBezTo>
                  <a:pt x="99710" y="69953"/>
                  <a:pt x="82207" y="72619"/>
                  <a:pt x="63542" y="72619"/>
                </a:cubicBezTo>
                <a:cubicBezTo>
                  <a:pt x="44877" y="72619"/>
                  <a:pt x="27346" y="69925"/>
                  <a:pt x="14042" y="65187"/>
                </a:cubicBezTo>
                <a:cubicBezTo>
                  <a:pt x="9049" y="63400"/>
                  <a:pt x="4198" y="61159"/>
                  <a:pt x="0" y="58379"/>
                </a:cubicBezTo>
                <a:lnTo>
                  <a:pt x="0" y="81697"/>
                </a:lnTo>
                <a:cubicBezTo>
                  <a:pt x="0" y="94235"/>
                  <a:pt x="28452" y="104390"/>
                  <a:pt x="63542" y="104390"/>
                </a:cubicBezTo>
                <a:cubicBezTo>
                  <a:pt x="98632" y="104390"/>
                  <a:pt x="127084" y="94235"/>
                  <a:pt x="127084" y="81697"/>
                </a:cubicBezTo>
                <a:lnTo>
                  <a:pt x="127084" y="58379"/>
                </a:lnTo>
                <a:close/>
                <a:moveTo>
                  <a:pt x="127084" y="36310"/>
                </a:moveTo>
                <a:lnTo>
                  <a:pt x="127084" y="22694"/>
                </a:lnTo>
                <a:cubicBezTo>
                  <a:pt x="127084" y="10155"/>
                  <a:pt x="98632" y="0"/>
                  <a:pt x="63542" y="0"/>
                </a:cubicBezTo>
                <a:cubicBezTo>
                  <a:pt x="28452" y="0"/>
                  <a:pt x="0" y="10155"/>
                  <a:pt x="0" y="22694"/>
                </a:cubicBezTo>
                <a:lnTo>
                  <a:pt x="0" y="36310"/>
                </a:lnTo>
                <a:cubicBezTo>
                  <a:pt x="0" y="48848"/>
                  <a:pt x="28452" y="59003"/>
                  <a:pt x="63542" y="59003"/>
                </a:cubicBezTo>
                <a:cubicBezTo>
                  <a:pt x="98632" y="59003"/>
                  <a:pt x="127084" y="48848"/>
                  <a:pt x="127084" y="36310"/>
                </a:cubicBezTo>
                <a:close/>
                <a:moveTo>
                  <a:pt x="113042" y="110574"/>
                </a:moveTo>
                <a:cubicBezTo>
                  <a:pt x="99738" y="115312"/>
                  <a:pt x="82236" y="118007"/>
                  <a:pt x="63542" y="118007"/>
                </a:cubicBezTo>
                <a:cubicBezTo>
                  <a:pt x="44848" y="118007"/>
                  <a:pt x="27346" y="115312"/>
                  <a:pt x="14042" y="110574"/>
                </a:cubicBezTo>
                <a:cubicBezTo>
                  <a:pt x="9049" y="108787"/>
                  <a:pt x="4198" y="106546"/>
                  <a:pt x="0" y="103766"/>
                </a:cubicBezTo>
                <a:lnTo>
                  <a:pt x="0" y="122545"/>
                </a:lnTo>
                <a:cubicBezTo>
                  <a:pt x="0" y="135084"/>
                  <a:pt x="28452" y="145239"/>
                  <a:pt x="63542" y="145239"/>
                </a:cubicBezTo>
                <a:cubicBezTo>
                  <a:pt x="98632" y="145239"/>
                  <a:pt x="127084" y="135084"/>
                  <a:pt x="127084" y="122545"/>
                </a:cubicBezTo>
                <a:lnTo>
                  <a:pt x="127084" y="103766"/>
                </a:lnTo>
                <a:cubicBezTo>
                  <a:pt x="122886" y="106546"/>
                  <a:pt x="118063" y="108787"/>
                  <a:pt x="113042" y="110574"/>
                </a:cubicBezTo>
                <a:close/>
              </a:path>
            </a:pathLst>
          </a:custGeom>
          <a:solidFill>
            <a:srgbClr val="8B4513"/>
          </a:solidFill>
          <a:ln/>
        </p:spPr>
      </p:sp>
      <p:sp>
        <p:nvSpPr>
          <p:cNvPr id="14" name="Text 11"/>
          <p:cNvSpPr/>
          <p:nvPr/>
        </p:nvSpPr>
        <p:spPr>
          <a:xfrm>
            <a:off x="7765995" y="2549750"/>
            <a:ext cx="4050552" cy="2259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4" b="1" dirty="0">
                <a:solidFill>
                  <a:srgbClr val="1F2937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Database Models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7580412" y="2872503"/>
            <a:ext cx="4163516" cy="419579"/>
          </a:xfrm>
          <a:custGeom>
            <a:avLst/>
            <a:gdLst/>
            <a:ahLst/>
            <a:cxnLst/>
            <a:rect l="l" t="t" r="r" b="b"/>
            <a:pathLst>
              <a:path w="4163516" h="419579">
                <a:moveTo>
                  <a:pt x="64552" y="0"/>
                </a:moveTo>
                <a:lnTo>
                  <a:pt x="4098963" y="0"/>
                </a:lnTo>
                <a:cubicBezTo>
                  <a:pt x="4134615" y="0"/>
                  <a:pt x="4163516" y="28901"/>
                  <a:pt x="4163516" y="64552"/>
                </a:cubicBezTo>
                <a:lnTo>
                  <a:pt x="4163516" y="355027"/>
                </a:lnTo>
                <a:cubicBezTo>
                  <a:pt x="4163516" y="390678"/>
                  <a:pt x="4134615" y="419579"/>
                  <a:pt x="4098963" y="419579"/>
                </a:cubicBezTo>
                <a:lnTo>
                  <a:pt x="64552" y="419579"/>
                </a:lnTo>
                <a:cubicBezTo>
                  <a:pt x="28901" y="419579"/>
                  <a:pt x="0" y="390678"/>
                  <a:pt x="0" y="355027"/>
                </a:cubicBezTo>
                <a:lnTo>
                  <a:pt x="0" y="64552"/>
                </a:lnTo>
                <a:cubicBezTo>
                  <a:pt x="0" y="28901"/>
                  <a:pt x="28901" y="0"/>
                  <a:pt x="64552" y="0"/>
                </a:cubicBezTo>
                <a:close/>
              </a:path>
            </a:pathLst>
          </a:custGeom>
          <a:solidFill>
            <a:srgbClr val="8B4513">
              <a:alpha val="5098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7644963" y="2937054"/>
            <a:ext cx="4090896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9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Workshop Model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644963" y="3098430"/>
            <a:ext cx="4082827" cy="1291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2" dirty="0">
                <a:solidFill>
                  <a:srgbClr val="1F2937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workshop, ws_photo, tutor_name, tutor_photo, quote, detail, experience, tagline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7580412" y="3356633"/>
            <a:ext cx="4163516" cy="419579"/>
          </a:xfrm>
          <a:custGeom>
            <a:avLst/>
            <a:gdLst/>
            <a:ahLst/>
            <a:cxnLst/>
            <a:rect l="l" t="t" r="r" b="b"/>
            <a:pathLst>
              <a:path w="4163516" h="419579">
                <a:moveTo>
                  <a:pt x="64552" y="0"/>
                </a:moveTo>
                <a:lnTo>
                  <a:pt x="4098963" y="0"/>
                </a:lnTo>
                <a:cubicBezTo>
                  <a:pt x="4134615" y="0"/>
                  <a:pt x="4163516" y="28901"/>
                  <a:pt x="4163516" y="64552"/>
                </a:cubicBezTo>
                <a:lnTo>
                  <a:pt x="4163516" y="355027"/>
                </a:lnTo>
                <a:cubicBezTo>
                  <a:pt x="4163516" y="390678"/>
                  <a:pt x="4134615" y="419579"/>
                  <a:pt x="4098963" y="419579"/>
                </a:cubicBezTo>
                <a:lnTo>
                  <a:pt x="64552" y="419579"/>
                </a:lnTo>
                <a:cubicBezTo>
                  <a:pt x="28901" y="419579"/>
                  <a:pt x="0" y="390678"/>
                  <a:pt x="0" y="355027"/>
                </a:cubicBezTo>
                <a:lnTo>
                  <a:pt x="0" y="64552"/>
                </a:lnTo>
                <a:cubicBezTo>
                  <a:pt x="0" y="28901"/>
                  <a:pt x="28901" y="0"/>
                  <a:pt x="64552" y="0"/>
                </a:cubicBezTo>
                <a:close/>
              </a:path>
            </a:pathLst>
          </a:custGeom>
          <a:solidFill>
            <a:srgbClr val="8B4513">
              <a:alpha val="5098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7644963" y="3421183"/>
            <a:ext cx="4090896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9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Donation Model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7644963" y="3582560"/>
            <a:ext cx="4082827" cy="1291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2" dirty="0">
                <a:solidFill>
                  <a:srgbClr val="1F2937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contribute_fund, receipt, first_name, last_name, email, timestamp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7435173" y="4002139"/>
            <a:ext cx="4437856" cy="1371701"/>
          </a:xfrm>
          <a:custGeom>
            <a:avLst/>
            <a:gdLst/>
            <a:ahLst/>
            <a:cxnLst/>
            <a:rect l="l" t="t" r="r" b="b"/>
            <a:pathLst>
              <a:path w="4437856" h="1371701">
                <a:moveTo>
                  <a:pt x="32275" y="0"/>
                </a:moveTo>
                <a:lnTo>
                  <a:pt x="4341027" y="0"/>
                </a:lnTo>
                <a:cubicBezTo>
                  <a:pt x="4394504" y="0"/>
                  <a:pt x="4437856" y="43352"/>
                  <a:pt x="4437856" y="96828"/>
                </a:cubicBezTo>
                <a:lnTo>
                  <a:pt x="4437856" y="1274872"/>
                </a:lnTo>
                <a:cubicBezTo>
                  <a:pt x="4437856" y="1328349"/>
                  <a:pt x="4394504" y="1371701"/>
                  <a:pt x="4341027" y="1371701"/>
                </a:cubicBezTo>
                <a:lnTo>
                  <a:pt x="32275" y="1371701"/>
                </a:lnTo>
                <a:cubicBezTo>
                  <a:pt x="14450" y="1371701"/>
                  <a:pt x="0" y="1357251"/>
                  <a:pt x="0" y="1339426"/>
                </a:cubicBezTo>
                <a:lnTo>
                  <a:pt x="0" y="32275"/>
                </a:lnTo>
                <a:cubicBezTo>
                  <a:pt x="0" y="14450"/>
                  <a:pt x="14450" y="0"/>
                  <a:pt x="3227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21032" dist="80688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2" name="Shape 19"/>
          <p:cNvSpPr/>
          <p:nvPr/>
        </p:nvSpPr>
        <p:spPr>
          <a:xfrm>
            <a:off x="7435173" y="4002139"/>
            <a:ext cx="32275" cy="1371701"/>
          </a:xfrm>
          <a:custGeom>
            <a:avLst/>
            <a:gdLst/>
            <a:ahLst/>
            <a:cxnLst/>
            <a:rect l="l" t="t" r="r" b="b"/>
            <a:pathLst>
              <a:path w="32275" h="1371701">
                <a:moveTo>
                  <a:pt x="32275" y="0"/>
                </a:moveTo>
                <a:lnTo>
                  <a:pt x="32275" y="0"/>
                </a:lnTo>
                <a:lnTo>
                  <a:pt x="32275" y="1371701"/>
                </a:lnTo>
                <a:lnTo>
                  <a:pt x="32275" y="1371701"/>
                </a:lnTo>
                <a:cubicBezTo>
                  <a:pt x="14450" y="1371701"/>
                  <a:pt x="0" y="1357251"/>
                  <a:pt x="0" y="1339426"/>
                </a:cubicBezTo>
                <a:lnTo>
                  <a:pt x="0" y="32275"/>
                </a:lnTo>
                <a:cubicBezTo>
                  <a:pt x="0" y="14462"/>
                  <a:pt x="14462" y="0"/>
                  <a:pt x="32275" y="0"/>
                </a:cubicBezTo>
                <a:close/>
              </a:path>
            </a:pathLst>
          </a:custGeom>
          <a:solidFill>
            <a:srgbClr val="065F46"/>
          </a:solidFill>
          <a:ln/>
        </p:spPr>
      </p:sp>
      <p:sp>
        <p:nvSpPr>
          <p:cNvPr id="23" name="Shape 20"/>
          <p:cNvSpPr/>
          <p:nvPr/>
        </p:nvSpPr>
        <p:spPr>
          <a:xfrm>
            <a:off x="7600584" y="4171584"/>
            <a:ext cx="145239" cy="145239"/>
          </a:xfrm>
          <a:custGeom>
            <a:avLst/>
            <a:gdLst/>
            <a:ahLst/>
            <a:cxnLst/>
            <a:rect l="l" t="t" r="r" b="b"/>
            <a:pathLst>
              <a:path w="145239" h="145239">
                <a:moveTo>
                  <a:pt x="145239" y="27232"/>
                </a:moveTo>
                <a:cubicBezTo>
                  <a:pt x="145239" y="41473"/>
                  <a:pt x="128474" y="62719"/>
                  <a:pt x="121240" y="71201"/>
                </a:cubicBezTo>
                <a:cubicBezTo>
                  <a:pt x="120163" y="72449"/>
                  <a:pt x="118574" y="72931"/>
                  <a:pt x="117127" y="72619"/>
                </a:cubicBezTo>
                <a:lnTo>
                  <a:pt x="90774" y="72619"/>
                </a:lnTo>
                <a:cubicBezTo>
                  <a:pt x="85753" y="72619"/>
                  <a:pt x="81697" y="76676"/>
                  <a:pt x="81697" y="81697"/>
                </a:cubicBezTo>
                <a:cubicBezTo>
                  <a:pt x="81697" y="86718"/>
                  <a:pt x="85753" y="90774"/>
                  <a:pt x="90774" y="90774"/>
                </a:cubicBezTo>
                <a:lnTo>
                  <a:pt x="118007" y="90774"/>
                </a:lnTo>
                <a:cubicBezTo>
                  <a:pt x="133041" y="90774"/>
                  <a:pt x="145239" y="102972"/>
                  <a:pt x="145239" y="118007"/>
                </a:cubicBezTo>
                <a:cubicBezTo>
                  <a:pt x="145239" y="133041"/>
                  <a:pt x="133041" y="145239"/>
                  <a:pt x="118007" y="145239"/>
                </a:cubicBezTo>
                <a:lnTo>
                  <a:pt x="39600" y="145239"/>
                </a:lnTo>
                <a:cubicBezTo>
                  <a:pt x="42068" y="142431"/>
                  <a:pt x="45075" y="138828"/>
                  <a:pt x="48110" y="134800"/>
                </a:cubicBezTo>
                <a:cubicBezTo>
                  <a:pt x="49898" y="132417"/>
                  <a:pt x="51741" y="129807"/>
                  <a:pt x="53500" y="127084"/>
                </a:cubicBezTo>
                <a:lnTo>
                  <a:pt x="118007" y="127084"/>
                </a:lnTo>
                <a:cubicBezTo>
                  <a:pt x="123028" y="127084"/>
                  <a:pt x="127084" y="123028"/>
                  <a:pt x="127084" y="118007"/>
                </a:cubicBezTo>
                <a:cubicBezTo>
                  <a:pt x="127084" y="112986"/>
                  <a:pt x="123028" y="108929"/>
                  <a:pt x="118007" y="108929"/>
                </a:cubicBezTo>
                <a:lnTo>
                  <a:pt x="90774" y="108929"/>
                </a:lnTo>
                <a:cubicBezTo>
                  <a:pt x="75740" y="108929"/>
                  <a:pt x="63542" y="96731"/>
                  <a:pt x="63542" y="81697"/>
                </a:cubicBezTo>
                <a:cubicBezTo>
                  <a:pt x="63542" y="66662"/>
                  <a:pt x="75740" y="54465"/>
                  <a:pt x="90774" y="54465"/>
                </a:cubicBezTo>
                <a:lnTo>
                  <a:pt x="102064" y="54465"/>
                </a:lnTo>
                <a:cubicBezTo>
                  <a:pt x="96107" y="45529"/>
                  <a:pt x="90774" y="35260"/>
                  <a:pt x="90774" y="27232"/>
                </a:cubicBezTo>
                <a:cubicBezTo>
                  <a:pt x="90774" y="12198"/>
                  <a:pt x="102972" y="0"/>
                  <a:pt x="118007" y="0"/>
                </a:cubicBezTo>
                <a:cubicBezTo>
                  <a:pt x="133041" y="0"/>
                  <a:pt x="145239" y="12198"/>
                  <a:pt x="145239" y="27232"/>
                </a:cubicBezTo>
                <a:close/>
                <a:moveTo>
                  <a:pt x="33218" y="138743"/>
                </a:moveTo>
                <a:cubicBezTo>
                  <a:pt x="32140" y="139963"/>
                  <a:pt x="31175" y="141041"/>
                  <a:pt x="30353" y="141948"/>
                </a:cubicBezTo>
                <a:lnTo>
                  <a:pt x="29842" y="142516"/>
                </a:lnTo>
                <a:lnTo>
                  <a:pt x="29785" y="142459"/>
                </a:lnTo>
                <a:cubicBezTo>
                  <a:pt x="28083" y="143764"/>
                  <a:pt x="25644" y="143594"/>
                  <a:pt x="24112" y="141948"/>
                </a:cubicBezTo>
                <a:cubicBezTo>
                  <a:pt x="16963" y="134176"/>
                  <a:pt x="0" y="114177"/>
                  <a:pt x="0" y="99852"/>
                </a:cubicBezTo>
                <a:cubicBezTo>
                  <a:pt x="0" y="84817"/>
                  <a:pt x="12198" y="72619"/>
                  <a:pt x="27232" y="72619"/>
                </a:cubicBezTo>
                <a:cubicBezTo>
                  <a:pt x="42267" y="72619"/>
                  <a:pt x="54465" y="84817"/>
                  <a:pt x="54465" y="99852"/>
                </a:cubicBezTo>
                <a:cubicBezTo>
                  <a:pt x="54465" y="108362"/>
                  <a:pt x="48479" y="118858"/>
                  <a:pt x="42125" y="127623"/>
                </a:cubicBezTo>
                <a:cubicBezTo>
                  <a:pt x="39090" y="131793"/>
                  <a:pt x="35969" y="135566"/>
                  <a:pt x="33388" y="138544"/>
                </a:cubicBezTo>
                <a:lnTo>
                  <a:pt x="33218" y="138743"/>
                </a:lnTo>
                <a:close/>
                <a:moveTo>
                  <a:pt x="36310" y="99852"/>
                </a:moveTo>
                <a:cubicBezTo>
                  <a:pt x="36310" y="94842"/>
                  <a:pt x="32242" y="90774"/>
                  <a:pt x="27232" y="90774"/>
                </a:cubicBezTo>
                <a:cubicBezTo>
                  <a:pt x="22222" y="90774"/>
                  <a:pt x="18155" y="94842"/>
                  <a:pt x="18155" y="99852"/>
                </a:cubicBezTo>
                <a:cubicBezTo>
                  <a:pt x="18155" y="104862"/>
                  <a:pt x="22222" y="108929"/>
                  <a:pt x="27232" y="108929"/>
                </a:cubicBezTo>
                <a:cubicBezTo>
                  <a:pt x="32242" y="108929"/>
                  <a:pt x="36310" y="104862"/>
                  <a:pt x="36310" y="99852"/>
                </a:cubicBezTo>
                <a:close/>
                <a:moveTo>
                  <a:pt x="118007" y="36310"/>
                </a:moveTo>
                <a:cubicBezTo>
                  <a:pt x="123017" y="36310"/>
                  <a:pt x="127084" y="32242"/>
                  <a:pt x="127084" y="27232"/>
                </a:cubicBezTo>
                <a:cubicBezTo>
                  <a:pt x="127084" y="22222"/>
                  <a:pt x="123017" y="18155"/>
                  <a:pt x="118007" y="18155"/>
                </a:cubicBezTo>
                <a:cubicBezTo>
                  <a:pt x="112997" y="18155"/>
                  <a:pt x="108929" y="22222"/>
                  <a:pt x="108929" y="27232"/>
                </a:cubicBezTo>
                <a:cubicBezTo>
                  <a:pt x="108929" y="32242"/>
                  <a:pt x="112997" y="36310"/>
                  <a:pt x="118007" y="36310"/>
                </a:cubicBezTo>
                <a:close/>
              </a:path>
            </a:pathLst>
          </a:custGeom>
          <a:solidFill>
            <a:srgbClr val="065F46"/>
          </a:solidFill>
          <a:ln/>
        </p:spPr>
      </p:sp>
      <p:sp>
        <p:nvSpPr>
          <p:cNvPr id="24" name="Text 21"/>
          <p:cNvSpPr/>
          <p:nvPr/>
        </p:nvSpPr>
        <p:spPr>
          <a:xfrm>
            <a:off x="7765995" y="4131240"/>
            <a:ext cx="4050552" cy="2259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4" b="1" dirty="0">
                <a:solidFill>
                  <a:srgbClr val="1F2937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URL Routing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7580412" y="4453993"/>
            <a:ext cx="4219997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9" dirty="0">
                <a:solidFill>
                  <a:srgbClr val="0066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path</a:t>
            </a:r>
            <a:r>
              <a:rPr lang="en-US" sz="889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sz="889" dirty="0">
                <a:solidFill>
                  <a:srgbClr val="8B451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'workshops/'</a:t>
            </a:r>
            <a:r>
              <a:rPr lang="en-US" sz="889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workshops_list)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7580412" y="4663783"/>
            <a:ext cx="4219997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9" dirty="0">
                <a:solidFill>
                  <a:srgbClr val="0066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path</a:t>
            </a:r>
            <a:r>
              <a:rPr lang="en-US" sz="889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sz="889" dirty="0">
                <a:solidFill>
                  <a:srgbClr val="8B451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'urdu/'</a:t>
            </a:r>
            <a:r>
              <a:rPr lang="en-US" sz="889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urdu_detail)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7580412" y="4873572"/>
            <a:ext cx="4219997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9" dirty="0">
                <a:solidFill>
                  <a:srgbClr val="0066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path</a:t>
            </a:r>
            <a:r>
              <a:rPr lang="en-US" sz="889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sz="889" dirty="0">
                <a:solidFill>
                  <a:srgbClr val="8B451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'donation/'</a:t>
            </a:r>
            <a:r>
              <a:rPr lang="en-US" sz="889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donation_form)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7580412" y="5083362"/>
            <a:ext cx="4219997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9" dirty="0">
                <a:solidFill>
                  <a:srgbClr val="0066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path</a:t>
            </a:r>
            <a:r>
              <a:rPr lang="en-US" sz="889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sz="889" dirty="0">
                <a:solidFill>
                  <a:srgbClr val="8B451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'contact/'</a:t>
            </a:r>
            <a:r>
              <a:rPr lang="en-US" sz="889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contact_page)</a:t>
            </a: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7435173" y="5470666"/>
            <a:ext cx="4437856" cy="1258737"/>
          </a:xfrm>
          <a:custGeom>
            <a:avLst/>
            <a:gdLst/>
            <a:ahLst/>
            <a:cxnLst/>
            <a:rect l="l" t="t" r="r" b="b"/>
            <a:pathLst>
              <a:path w="4437856" h="1258737">
                <a:moveTo>
                  <a:pt x="32275" y="0"/>
                </a:moveTo>
                <a:lnTo>
                  <a:pt x="4341034" y="0"/>
                </a:lnTo>
                <a:cubicBezTo>
                  <a:pt x="4394507" y="0"/>
                  <a:pt x="4437856" y="43349"/>
                  <a:pt x="4437856" y="96822"/>
                </a:cubicBezTo>
                <a:lnTo>
                  <a:pt x="4437856" y="1161915"/>
                </a:lnTo>
                <a:cubicBezTo>
                  <a:pt x="4437856" y="1215389"/>
                  <a:pt x="4394507" y="1258737"/>
                  <a:pt x="4341034" y="1258737"/>
                </a:cubicBezTo>
                <a:lnTo>
                  <a:pt x="32275" y="1258737"/>
                </a:lnTo>
                <a:cubicBezTo>
                  <a:pt x="14450" y="1258737"/>
                  <a:pt x="0" y="1244287"/>
                  <a:pt x="0" y="1226462"/>
                </a:cubicBezTo>
                <a:lnTo>
                  <a:pt x="0" y="32275"/>
                </a:lnTo>
                <a:cubicBezTo>
                  <a:pt x="0" y="14450"/>
                  <a:pt x="14450" y="0"/>
                  <a:pt x="3227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21032" dist="80688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30" name="Shape 27"/>
          <p:cNvSpPr/>
          <p:nvPr/>
        </p:nvSpPr>
        <p:spPr>
          <a:xfrm>
            <a:off x="7435173" y="5470666"/>
            <a:ext cx="32275" cy="1258737"/>
          </a:xfrm>
          <a:custGeom>
            <a:avLst/>
            <a:gdLst/>
            <a:ahLst/>
            <a:cxnLst/>
            <a:rect l="l" t="t" r="r" b="b"/>
            <a:pathLst>
              <a:path w="32275" h="1258737">
                <a:moveTo>
                  <a:pt x="32275" y="0"/>
                </a:moveTo>
                <a:lnTo>
                  <a:pt x="32275" y="0"/>
                </a:lnTo>
                <a:lnTo>
                  <a:pt x="32275" y="1258737"/>
                </a:lnTo>
                <a:lnTo>
                  <a:pt x="32275" y="1258737"/>
                </a:lnTo>
                <a:cubicBezTo>
                  <a:pt x="14450" y="1258737"/>
                  <a:pt x="0" y="1244287"/>
                  <a:pt x="0" y="1226462"/>
                </a:cubicBezTo>
                <a:lnTo>
                  <a:pt x="0" y="32275"/>
                </a:lnTo>
                <a:cubicBezTo>
                  <a:pt x="0" y="14462"/>
                  <a:pt x="14462" y="0"/>
                  <a:pt x="32275" y="0"/>
                </a:cubicBezTo>
                <a:close/>
              </a:path>
            </a:pathLst>
          </a:custGeom>
          <a:solidFill>
            <a:srgbClr val="006600"/>
          </a:solidFill>
          <a:ln/>
        </p:spPr>
      </p:sp>
      <p:sp>
        <p:nvSpPr>
          <p:cNvPr id="31" name="Shape 28"/>
          <p:cNvSpPr/>
          <p:nvPr/>
        </p:nvSpPr>
        <p:spPr>
          <a:xfrm>
            <a:off x="7591507" y="5640111"/>
            <a:ext cx="163394" cy="145239"/>
          </a:xfrm>
          <a:custGeom>
            <a:avLst/>
            <a:gdLst/>
            <a:ahLst/>
            <a:cxnLst/>
            <a:rect l="l" t="t" r="r" b="b"/>
            <a:pathLst>
              <a:path w="163394" h="145239">
                <a:moveTo>
                  <a:pt x="15886" y="63996"/>
                </a:moveTo>
                <a:lnTo>
                  <a:pt x="9191" y="84023"/>
                </a:lnTo>
                <a:lnTo>
                  <a:pt x="9191" y="27232"/>
                </a:lnTo>
                <a:cubicBezTo>
                  <a:pt x="9191" y="17219"/>
                  <a:pt x="17332" y="9077"/>
                  <a:pt x="27346" y="9077"/>
                </a:cubicBezTo>
                <a:lnTo>
                  <a:pt x="66691" y="9077"/>
                </a:lnTo>
                <a:cubicBezTo>
                  <a:pt x="70605" y="9077"/>
                  <a:pt x="74435" y="10354"/>
                  <a:pt x="77584" y="12708"/>
                </a:cubicBezTo>
                <a:lnTo>
                  <a:pt x="88477" y="20878"/>
                </a:lnTo>
                <a:cubicBezTo>
                  <a:pt x="90037" y="22070"/>
                  <a:pt x="91966" y="22694"/>
                  <a:pt x="93923" y="22694"/>
                </a:cubicBezTo>
                <a:lnTo>
                  <a:pt x="127198" y="22694"/>
                </a:lnTo>
                <a:cubicBezTo>
                  <a:pt x="137211" y="22694"/>
                  <a:pt x="145352" y="30835"/>
                  <a:pt x="145352" y="40848"/>
                </a:cubicBezTo>
                <a:lnTo>
                  <a:pt x="145352" y="45387"/>
                </a:lnTo>
                <a:lnTo>
                  <a:pt x="41699" y="45387"/>
                </a:lnTo>
                <a:cubicBezTo>
                  <a:pt x="29984" y="45387"/>
                  <a:pt x="19573" y="52876"/>
                  <a:pt x="15857" y="63996"/>
                </a:cubicBezTo>
                <a:close/>
                <a:moveTo>
                  <a:pt x="135537" y="127084"/>
                </a:moveTo>
                <a:lnTo>
                  <a:pt x="28083" y="127084"/>
                </a:lnTo>
                <a:cubicBezTo>
                  <a:pt x="18779" y="127084"/>
                  <a:pt x="12226" y="117978"/>
                  <a:pt x="15176" y="109156"/>
                </a:cubicBezTo>
                <a:lnTo>
                  <a:pt x="28792" y="68308"/>
                </a:lnTo>
                <a:cubicBezTo>
                  <a:pt x="30636" y="62748"/>
                  <a:pt x="35856" y="59003"/>
                  <a:pt x="41699" y="59003"/>
                </a:cubicBezTo>
                <a:lnTo>
                  <a:pt x="149154" y="59003"/>
                </a:lnTo>
                <a:cubicBezTo>
                  <a:pt x="158458" y="59003"/>
                  <a:pt x="165011" y="68109"/>
                  <a:pt x="162061" y="76931"/>
                </a:cubicBezTo>
                <a:lnTo>
                  <a:pt x="148444" y="117780"/>
                </a:lnTo>
                <a:cubicBezTo>
                  <a:pt x="146601" y="123340"/>
                  <a:pt x="141381" y="127084"/>
                  <a:pt x="135537" y="127084"/>
                </a:cubicBezTo>
                <a:close/>
              </a:path>
            </a:pathLst>
          </a:custGeom>
          <a:solidFill>
            <a:srgbClr val="006600"/>
          </a:solidFill>
          <a:ln/>
        </p:spPr>
      </p:sp>
      <p:sp>
        <p:nvSpPr>
          <p:cNvPr id="32" name="Text 29"/>
          <p:cNvSpPr/>
          <p:nvPr/>
        </p:nvSpPr>
        <p:spPr>
          <a:xfrm>
            <a:off x="7765995" y="5599767"/>
            <a:ext cx="4050552" cy="2259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4" b="1" dirty="0">
                <a:solidFill>
                  <a:srgbClr val="1F2937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Static Files</a:t>
            </a: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>
            <a:off x="7604619" y="5954795"/>
            <a:ext cx="112964" cy="129101"/>
          </a:xfrm>
          <a:custGeom>
            <a:avLst/>
            <a:gdLst/>
            <a:ahLst/>
            <a:cxnLst/>
            <a:rect l="l" t="t" r="r" b="b"/>
            <a:pathLst>
              <a:path w="112964" h="129101">
                <a:moveTo>
                  <a:pt x="16138" y="8069"/>
                </a:moveTo>
                <a:cubicBezTo>
                  <a:pt x="7237" y="8069"/>
                  <a:pt x="0" y="15306"/>
                  <a:pt x="0" y="24206"/>
                </a:cubicBezTo>
                <a:lnTo>
                  <a:pt x="0" y="104895"/>
                </a:lnTo>
                <a:cubicBezTo>
                  <a:pt x="0" y="113796"/>
                  <a:pt x="7237" y="121032"/>
                  <a:pt x="16138" y="121032"/>
                </a:cubicBezTo>
                <a:lnTo>
                  <a:pt x="96826" y="121032"/>
                </a:lnTo>
                <a:cubicBezTo>
                  <a:pt x="105727" y="121032"/>
                  <a:pt x="112964" y="113796"/>
                  <a:pt x="112964" y="104895"/>
                </a:cubicBezTo>
                <a:lnTo>
                  <a:pt x="112964" y="24206"/>
                </a:lnTo>
                <a:cubicBezTo>
                  <a:pt x="112964" y="15306"/>
                  <a:pt x="105727" y="8069"/>
                  <a:pt x="96826" y="8069"/>
                </a:cubicBezTo>
                <a:lnTo>
                  <a:pt x="16138" y="8069"/>
                </a:lnTo>
                <a:close/>
                <a:moveTo>
                  <a:pt x="32275" y="28241"/>
                </a:moveTo>
                <a:cubicBezTo>
                  <a:pt x="38955" y="28241"/>
                  <a:pt x="44379" y="33664"/>
                  <a:pt x="44379" y="40344"/>
                </a:cubicBezTo>
                <a:cubicBezTo>
                  <a:pt x="44379" y="47024"/>
                  <a:pt x="38955" y="52447"/>
                  <a:pt x="32275" y="52447"/>
                </a:cubicBezTo>
                <a:cubicBezTo>
                  <a:pt x="25595" y="52447"/>
                  <a:pt x="20172" y="47024"/>
                  <a:pt x="20172" y="40344"/>
                </a:cubicBezTo>
                <a:cubicBezTo>
                  <a:pt x="20172" y="33664"/>
                  <a:pt x="25595" y="28241"/>
                  <a:pt x="32275" y="28241"/>
                </a:cubicBezTo>
                <a:close/>
                <a:moveTo>
                  <a:pt x="68585" y="56482"/>
                </a:moveTo>
                <a:cubicBezTo>
                  <a:pt x="70703" y="56482"/>
                  <a:pt x="72645" y="57591"/>
                  <a:pt x="73754" y="59382"/>
                </a:cubicBezTo>
                <a:lnTo>
                  <a:pt x="95943" y="95691"/>
                </a:lnTo>
                <a:cubicBezTo>
                  <a:pt x="97078" y="97557"/>
                  <a:pt x="97129" y="99902"/>
                  <a:pt x="96069" y="101819"/>
                </a:cubicBezTo>
                <a:cubicBezTo>
                  <a:pt x="95010" y="103735"/>
                  <a:pt x="92968" y="104895"/>
                  <a:pt x="90774" y="104895"/>
                </a:cubicBezTo>
                <a:lnTo>
                  <a:pt x="22189" y="104895"/>
                </a:lnTo>
                <a:cubicBezTo>
                  <a:pt x="19945" y="104895"/>
                  <a:pt x="17852" y="103634"/>
                  <a:pt x="16818" y="101642"/>
                </a:cubicBezTo>
                <a:cubicBezTo>
                  <a:pt x="15785" y="99650"/>
                  <a:pt x="15936" y="97229"/>
                  <a:pt x="17222" y="95389"/>
                </a:cubicBezTo>
                <a:lnTo>
                  <a:pt x="31342" y="75217"/>
                </a:lnTo>
                <a:cubicBezTo>
                  <a:pt x="32477" y="73603"/>
                  <a:pt x="34318" y="72645"/>
                  <a:pt x="36310" y="72645"/>
                </a:cubicBezTo>
                <a:cubicBezTo>
                  <a:pt x="38302" y="72645"/>
                  <a:pt x="40142" y="73603"/>
                  <a:pt x="41277" y="75217"/>
                </a:cubicBezTo>
                <a:lnTo>
                  <a:pt x="47934" y="84748"/>
                </a:lnTo>
                <a:lnTo>
                  <a:pt x="63416" y="59407"/>
                </a:lnTo>
                <a:cubicBezTo>
                  <a:pt x="64525" y="57616"/>
                  <a:pt x="66467" y="56507"/>
                  <a:pt x="68585" y="56507"/>
                </a:cubicBezTo>
                <a:close/>
              </a:path>
            </a:pathLst>
          </a:custGeom>
          <a:solidFill>
            <a:srgbClr val="006600"/>
          </a:solidFill>
          <a:ln/>
        </p:spPr>
      </p:sp>
      <p:sp>
        <p:nvSpPr>
          <p:cNvPr id="34" name="Text 31"/>
          <p:cNvSpPr/>
          <p:nvPr/>
        </p:nvSpPr>
        <p:spPr>
          <a:xfrm>
            <a:off x="7782801" y="5922520"/>
            <a:ext cx="4025678" cy="193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7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images/ (workshop photos)</a:t>
            </a:r>
            <a:endParaRPr lang="en-US" sz="1600" dirty="0"/>
          </a:p>
        </p:txBody>
      </p:sp>
      <p:sp>
        <p:nvSpPr>
          <p:cNvPr id="35" name="Shape 32"/>
          <p:cNvSpPr/>
          <p:nvPr/>
        </p:nvSpPr>
        <p:spPr>
          <a:xfrm>
            <a:off x="7596550" y="6196860"/>
            <a:ext cx="129101" cy="129101"/>
          </a:xfrm>
          <a:custGeom>
            <a:avLst/>
            <a:gdLst/>
            <a:ahLst/>
            <a:cxnLst/>
            <a:rect l="l" t="t" r="r" b="b"/>
            <a:pathLst>
              <a:path w="129101" h="129101">
                <a:moveTo>
                  <a:pt x="16617" y="57616"/>
                </a:moveTo>
                <a:cubicBezTo>
                  <a:pt x="19970" y="34166"/>
                  <a:pt x="40168" y="16138"/>
                  <a:pt x="64551" y="16138"/>
                </a:cubicBezTo>
                <a:cubicBezTo>
                  <a:pt x="77915" y="16138"/>
                  <a:pt x="90018" y="21559"/>
                  <a:pt x="98793" y="30309"/>
                </a:cubicBezTo>
                <a:cubicBezTo>
                  <a:pt x="98843" y="30359"/>
                  <a:pt x="98894" y="30409"/>
                  <a:pt x="98944" y="30460"/>
                </a:cubicBezTo>
                <a:lnTo>
                  <a:pt x="100860" y="32275"/>
                </a:lnTo>
                <a:lnTo>
                  <a:pt x="88782" y="32275"/>
                </a:lnTo>
                <a:cubicBezTo>
                  <a:pt x="84319" y="32275"/>
                  <a:pt x="80714" y="35881"/>
                  <a:pt x="80714" y="40344"/>
                </a:cubicBezTo>
                <a:cubicBezTo>
                  <a:pt x="80714" y="44807"/>
                  <a:pt x="84319" y="48413"/>
                  <a:pt x="88782" y="48413"/>
                </a:cubicBezTo>
                <a:lnTo>
                  <a:pt x="121058" y="48413"/>
                </a:lnTo>
                <a:cubicBezTo>
                  <a:pt x="125521" y="48413"/>
                  <a:pt x="129126" y="44807"/>
                  <a:pt x="129126" y="40344"/>
                </a:cubicBezTo>
                <a:lnTo>
                  <a:pt x="129126" y="8069"/>
                </a:lnTo>
                <a:cubicBezTo>
                  <a:pt x="129126" y="3606"/>
                  <a:pt x="125521" y="0"/>
                  <a:pt x="121058" y="0"/>
                </a:cubicBezTo>
                <a:cubicBezTo>
                  <a:pt x="116595" y="0"/>
                  <a:pt x="112989" y="3606"/>
                  <a:pt x="112989" y="8069"/>
                </a:cubicBezTo>
                <a:lnTo>
                  <a:pt x="112989" y="21534"/>
                </a:lnTo>
                <a:lnTo>
                  <a:pt x="110140" y="18836"/>
                </a:lnTo>
                <a:cubicBezTo>
                  <a:pt x="98465" y="7212"/>
                  <a:pt x="82327" y="0"/>
                  <a:pt x="64551" y="0"/>
                </a:cubicBezTo>
                <a:cubicBezTo>
                  <a:pt x="32023" y="0"/>
                  <a:pt x="5119" y="24055"/>
                  <a:pt x="656" y="55347"/>
                </a:cubicBezTo>
                <a:cubicBezTo>
                  <a:pt x="25" y="59760"/>
                  <a:pt x="3076" y="63845"/>
                  <a:pt x="7489" y="64475"/>
                </a:cubicBezTo>
                <a:cubicBezTo>
                  <a:pt x="11902" y="65105"/>
                  <a:pt x="15986" y="62029"/>
                  <a:pt x="16617" y="57642"/>
                </a:cubicBezTo>
                <a:close/>
                <a:moveTo>
                  <a:pt x="128446" y="73754"/>
                </a:moveTo>
                <a:cubicBezTo>
                  <a:pt x="129076" y="69341"/>
                  <a:pt x="126000" y="65257"/>
                  <a:pt x="121612" y="64626"/>
                </a:cubicBezTo>
                <a:cubicBezTo>
                  <a:pt x="117225" y="63996"/>
                  <a:pt x="113115" y="67072"/>
                  <a:pt x="112485" y="71460"/>
                </a:cubicBezTo>
                <a:cubicBezTo>
                  <a:pt x="109131" y="94910"/>
                  <a:pt x="88934" y="112938"/>
                  <a:pt x="64551" y="112938"/>
                </a:cubicBezTo>
                <a:cubicBezTo>
                  <a:pt x="51187" y="112938"/>
                  <a:pt x="39083" y="107517"/>
                  <a:pt x="30309" y="98768"/>
                </a:cubicBezTo>
                <a:cubicBezTo>
                  <a:pt x="30258" y="98717"/>
                  <a:pt x="30208" y="98667"/>
                  <a:pt x="30157" y="98616"/>
                </a:cubicBezTo>
                <a:lnTo>
                  <a:pt x="28241" y="96801"/>
                </a:lnTo>
                <a:lnTo>
                  <a:pt x="40319" y="96801"/>
                </a:lnTo>
                <a:cubicBezTo>
                  <a:pt x="44782" y="96801"/>
                  <a:pt x="48388" y="93195"/>
                  <a:pt x="48388" y="88732"/>
                </a:cubicBezTo>
                <a:cubicBezTo>
                  <a:pt x="48388" y="84269"/>
                  <a:pt x="44782" y="80663"/>
                  <a:pt x="40319" y="80663"/>
                </a:cubicBezTo>
                <a:lnTo>
                  <a:pt x="8069" y="80688"/>
                </a:lnTo>
                <a:cubicBezTo>
                  <a:pt x="5926" y="80688"/>
                  <a:pt x="3858" y="81546"/>
                  <a:pt x="2345" y="83084"/>
                </a:cubicBezTo>
                <a:cubicBezTo>
                  <a:pt x="832" y="84622"/>
                  <a:pt x="-25" y="86664"/>
                  <a:pt x="0" y="88833"/>
                </a:cubicBezTo>
                <a:lnTo>
                  <a:pt x="252" y="120856"/>
                </a:lnTo>
                <a:cubicBezTo>
                  <a:pt x="277" y="125319"/>
                  <a:pt x="3934" y="128900"/>
                  <a:pt x="8397" y="128849"/>
                </a:cubicBezTo>
                <a:cubicBezTo>
                  <a:pt x="12860" y="128799"/>
                  <a:pt x="16440" y="125168"/>
                  <a:pt x="16390" y="120705"/>
                </a:cubicBezTo>
                <a:lnTo>
                  <a:pt x="16289" y="107719"/>
                </a:lnTo>
                <a:lnTo>
                  <a:pt x="18987" y="110266"/>
                </a:lnTo>
                <a:cubicBezTo>
                  <a:pt x="30662" y="121890"/>
                  <a:pt x="46774" y="129101"/>
                  <a:pt x="64551" y="129101"/>
                </a:cubicBezTo>
                <a:cubicBezTo>
                  <a:pt x="97078" y="129101"/>
                  <a:pt x="123983" y="105046"/>
                  <a:pt x="128446" y="73754"/>
                </a:cubicBezTo>
                <a:close/>
              </a:path>
            </a:pathLst>
          </a:custGeom>
          <a:solidFill>
            <a:srgbClr val="006600"/>
          </a:solidFill>
          <a:ln/>
        </p:spPr>
      </p:sp>
      <p:sp>
        <p:nvSpPr>
          <p:cNvPr id="36" name="Text 33"/>
          <p:cNvSpPr/>
          <p:nvPr/>
        </p:nvSpPr>
        <p:spPr>
          <a:xfrm>
            <a:off x="7782801" y="6164585"/>
            <a:ext cx="4025678" cy="193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7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css/ (Bootstrap + custom)</a:t>
            </a:r>
            <a:endParaRPr lang="en-US" sz="1600" dirty="0"/>
          </a:p>
        </p:txBody>
      </p:sp>
      <p:sp>
        <p:nvSpPr>
          <p:cNvPr id="37" name="Shape 34"/>
          <p:cNvSpPr/>
          <p:nvPr/>
        </p:nvSpPr>
        <p:spPr>
          <a:xfrm>
            <a:off x="7596550" y="6438925"/>
            <a:ext cx="129101" cy="129101"/>
          </a:xfrm>
          <a:custGeom>
            <a:avLst/>
            <a:gdLst/>
            <a:ahLst/>
            <a:cxnLst/>
            <a:rect l="l" t="t" r="r" b="b"/>
            <a:pathLst>
              <a:path w="129101" h="129101">
                <a:moveTo>
                  <a:pt x="16617" y="57616"/>
                </a:moveTo>
                <a:cubicBezTo>
                  <a:pt x="19970" y="34166"/>
                  <a:pt x="40168" y="16138"/>
                  <a:pt x="64551" y="16138"/>
                </a:cubicBezTo>
                <a:cubicBezTo>
                  <a:pt x="77915" y="16138"/>
                  <a:pt x="90018" y="21559"/>
                  <a:pt x="98793" y="30309"/>
                </a:cubicBezTo>
                <a:cubicBezTo>
                  <a:pt x="98843" y="30359"/>
                  <a:pt x="98894" y="30409"/>
                  <a:pt x="98944" y="30460"/>
                </a:cubicBezTo>
                <a:lnTo>
                  <a:pt x="100860" y="32275"/>
                </a:lnTo>
                <a:lnTo>
                  <a:pt x="88782" y="32275"/>
                </a:lnTo>
                <a:cubicBezTo>
                  <a:pt x="84319" y="32275"/>
                  <a:pt x="80714" y="35881"/>
                  <a:pt x="80714" y="40344"/>
                </a:cubicBezTo>
                <a:cubicBezTo>
                  <a:pt x="80714" y="44807"/>
                  <a:pt x="84319" y="48413"/>
                  <a:pt x="88782" y="48413"/>
                </a:cubicBezTo>
                <a:lnTo>
                  <a:pt x="121058" y="48413"/>
                </a:lnTo>
                <a:cubicBezTo>
                  <a:pt x="125521" y="48413"/>
                  <a:pt x="129126" y="44807"/>
                  <a:pt x="129126" y="40344"/>
                </a:cubicBezTo>
                <a:lnTo>
                  <a:pt x="129126" y="8069"/>
                </a:lnTo>
                <a:cubicBezTo>
                  <a:pt x="129126" y="3606"/>
                  <a:pt x="125521" y="0"/>
                  <a:pt x="121058" y="0"/>
                </a:cubicBezTo>
                <a:cubicBezTo>
                  <a:pt x="116595" y="0"/>
                  <a:pt x="112989" y="3606"/>
                  <a:pt x="112989" y="8069"/>
                </a:cubicBezTo>
                <a:lnTo>
                  <a:pt x="112989" y="21534"/>
                </a:lnTo>
                <a:lnTo>
                  <a:pt x="110140" y="18836"/>
                </a:lnTo>
                <a:cubicBezTo>
                  <a:pt x="98465" y="7212"/>
                  <a:pt x="82327" y="0"/>
                  <a:pt x="64551" y="0"/>
                </a:cubicBezTo>
                <a:cubicBezTo>
                  <a:pt x="32023" y="0"/>
                  <a:pt x="5119" y="24055"/>
                  <a:pt x="656" y="55347"/>
                </a:cubicBezTo>
                <a:cubicBezTo>
                  <a:pt x="25" y="59760"/>
                  <a:pt x="3076" y="63845"/>
                  <a:pt x="7489" y="64475"/>
                </a:cubicBezTo>
                <a:cubicBezTo>
                  <a:pt x="11902" y="65105"/>
                  <a:pt x="15986" y="62029"/>
                  <a:pt x="16617" y="57642"/>
                </a:cubicBezTo>
                <a:close/>
                <a:moveTo>
                  <a:pt x="128446" y="73754"/>
                </a:moveTo>
                <a:cubicBezTo>
                  <a:pt x="129076" y="69341"/>
                  <a:pt x="126000" y="65257"/>
                  <a:pt x="121612" y="64626"/>
                </a:cubicBezTo>
                <a:cubicBezTo>
                  <a:pt x="117225" y="63996"/>
                  <a:pt x="113115" y="67072"/>
                  <a:pt x="112485" y="71460"/>
                </a:cubicBezTo>
                <a:cubicBezTo>
                  <a:pt x="109131" y="94910"/>
                  <a:pt x="88934" y="112938"/>
                  <a:pt x="64551" y="112938"/>
                </a:cubicBezTo>
                <a:cubicBezTo>
                  <a:pt x="51187" y="112938"/>
                  <a:pt x="39083" y="107517"/>
                  <a:pt x="30309" y="98768"/>
                </a:cubicBezTo>
                <a:cubicBezTo>
                  <a:pt x="30258" y="98717"/>
                  <a:pt x="30208" y="98667"/>
                  <a:pt x="30157" y="98616"/>
                </a:cubicBezTo>
                <a:lnTo>
                  <a:pt x="28241" y="96801"/>
                </a:lnTo>
                <a:lnTo>
                  <a:pt x="40319" y="96801"/>
                </a:lnTo>
                <a:cubicBezTo>
                  <a:pt x="44782" y="96801"/>
                  <a:pt x="48388" y="93195"/>
                  <a:pt x="48388" y="88732"/>
                </a:cubicBezTo>
                <a:cubicBezTo>
                  <a:pt x="48388" y="84269"/>
                  <a:pt x="44782" y="80663"/>
                  <a:pt x="40319" y="80663"/>
                </a:cubicBezTo>
                <a:lnTo>
                  <a:pt x="8069" y="80688"/>
                </a:lnTo>
                <a:cubicBezTo>
                  <a:pt x="5926" y="80688"/>
                  <a:pt x="3858" y="81546"/>
                  <a:pt x="2345" y="83084"/>
                </a:cubicBezTo>
                <a:cubicBezTo>
                  <a:pt x="832" y="84622"/>
                  <a:pt x="-25" y="86664"/>
                  <a:pt x="0" y="88833"/>
                </a:cubicBezTo>
                <a:lnTo>
                  <a:pt x="252" y="120856"/>
                </a:lnTo>
                <a:cubicBezTo>
                  <a:pt x="277" y="125319"/>
                  <a:pt x="3934" y="128900"/>
                  <a:pt x="8397" y="128849"/>
                </a:cubicBezTo>
                <a:cubicBezTo>
                  <a:pt x="12860" y="128799"/>
                  <a:pt x="16440" y="125168"/>
                  <a:pt x="16390" y="120705"/>
                </a:cubicBezTo>
                <a:lnTo>
                  <a:pt x="16289" y="107719"/>
                </a:lnTo>
                <a:lnTo>
                  <a:pt x="18987" y="110266"/>
                </a:lnTo>
                <a:cubicBezTo>
                  <a:pt x="30662" y="121890"/>
                  <a:pt x="46774" y="129101"/>
                  <a:pt x="64551" y="129101"/>
                </a:cubicBezTo>
                <a:cubicBezTo>
                  <a:pt x="97078" y="129101"/>
                  <a:pt x="123983" y="105046"/>
                  <a:pt x="128446" y="73754"/>
                </a:cubicBezTo>
                <a:close/>
              </a:path>
            </a:pathLst>
          </a:custGeom>
          <a:solidFill>
            <a:srgbClr val="006600"/>
          </a:solidFill>
          <a:ln/>
        </p:spPr>
      </p:sp>
      <p:sp>
        <p:nvSpPr>
          <p:cNvPr id="38" name="Text 35"/>
          <p:cNvSpPr/>
          <p:nvPr/>
        </p:nvSpPr>
        <p:spPr>
          <a:xfrm>
            <a:off x="7782801" y="6406650"/>
            <a:ext cx="4025678" cy="193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7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js/ (form interactions)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500" y="141741"/>
            <a:ext cx="11620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100" dirty="0">
                <a:solidFill>
                  <a:srgbClr val="0066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AGILE DEVELOPMENT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317500" y="496434"/>
            <a:ext cx="1169987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b="1" dirty="0">
                <a:solidFill>
                  <a:srgbClr val="1F2937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User Stories: Real Impact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17500" y="861559"/>
            <a:ext cx="1162843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1F2937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User-centered stories driving feature development and platform improvements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33375" y="1301750"/>
            <a:ext cx="5683250" cy="1714500"/>
          </a:xfrm>
          <a:custGeom>
            <a:avLst/>
            <a:gdLst/>
            <a:ahLst/>
            <a:cxnLst/>
            <a:rect l="l" t="t" r="r" b="b"/>
            <a:pathLst>
              <a:path w="5683250" h="1714500">
                <a:moveTo>
                  <a:pt x="31750" y="0"/>
                </a:moveTo>
                <a:lnTo>
                  <a:pt x="5556257" y="0"/>
                </a:lnTo>
                <a:cubicBezTo>
                  <a:pt x="5626393" y="0"/>
                  <a:pt x="5683250" y="56857"/>
                  <a:pt x="5683250" y="126993"/>
                </a:cubicBezTo>
                <a:lnTo>
                  <a:pt x="5683250" y="1587507"/>
                </a:lnTo>
                <a:cubicBezTo>
                  <a:pt x="5683250" y="1657643"/>
                  <a:pt x="5626393" y="1714500"/>
                  <a:pt x="5556257" y="1714500"/>
                </a:cubicBezTo>
                <a:lnTo>
                  <a:pt x="31750" y="1714500"/>
                </a:lnTo>
                <a:cubicBezTo>
                  <a:pt x="14215" y="1714500"/>
                  <a:pt x="0" y="1700285"/>
                  <a:pt x="0" y="1682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19063" dist="79375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333375" y="1301750"/>
            <a:ext cx="31750" cy="1714500"/>
          </a:xfrm>
          <a:custGeom>
            <a:avLst/>
            <a:gdLst/>
            <a:ahLst/>
            <a:cxnLst/>
            <a:rect l="l" t="t" r="r" b="b"/>
            <a:pathLst>
              <a:path w="31750" h="1714500">
                <a:moveTo>
                  <a:pt x="31750" y="0"/>
                </a:moveTo>
                <a:lnTo>
                  <a:pt x="31750" y="0"/>
                </a:lnTo>
                <a:lnTo>
                  <a:pt x="31750" y="1714500"/>
                </a:lnTo>
                <a:lnTo>
                  <a:pt x="31750" y="1714500"/>
                </a:lnTo>
                <a:cubicBezTo>
                  <a:pt x="14227" y="1714500"/>
                  <a:pt x="0" y="1700273"/>
                  <a:pt x="0" y="1682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006600"/>
          </a:solidFill>
          <a:ln/>
        </p:spPr>
      </p:sp>
      <p:sp>
        <p:nvSpPr>
          <p:cNvPr id="7" name="Shape 5"/>
          <p:cNvSpPr/>
          <p:nvPr/>
        </p:nvSpPr>
        <p:spPr>
          <a:xfrm>
            <a:off x="508000" y="1460500"/>
            <a:ext cx="444500" cy="444500"/>
          </a:xfrm>
          <a:custGeom>
            <a:avLst/>
            <a:gdLst/>
            <a:ahLst/>
            <a:cxnLst/>
            <a:rect l="l" t="t" r="r" b="b"/>
            <a:pathLst>
              <a:path w="444500" h="444500">
                <a:moveTo>
                  <a:pt x="95252" y="0"/>
                </a:moveTo>
                <a:lnTo>
                  <a:pt x="349248" y="0"/>
                </a:lnTo>
                <a:cubicBezTo>
                  <a:pt x="401819" y="0"/>
                  <a:pt x="444500" y="42681"/>
                  <a:pt x="444500" y="95252"/>
                </a:cubicBezTo>
                <a:lnTo>
                  <a:pt x="444500" y="349248"/>
                </a:lnTo>
                <a:cubicBezTo>
                  <a:pt x="444500" y="401854"/>
                  <a:pt x="401854" y="444500"/>
                  <a:pt x="349248" y="444500"/>
                </a:cubicBezTo>
                <a:lnTo>
                  <a:pt x="95252" y="444500"/>
                </a:lnTo>
                <a:cubicBezTo>
                  <a:pt x="42681" y="444500"/>
                  <a:pt x="0" y="401819"/>
                  <a:pt x="0" y="349248"/>
                </a:cubicBezTo>
                <a:lnTo>
                  <a:pt x="0" y="95252"/>
                </a:lnTo>
                <a:cubicBezTo>
                  <a:pt x="0" y="42646"/>
                  <a:pt x="42646" y="0"/>
                  <a:pt x="95252" y="0"/>
                </a:cubicBezTo>
                <a:close/>
              </a:path>
            </a:pathLst>
          </a:custGeom>
          <a:solidFill>
            <a:srgbClr val="006600"/>
          </a:solidFill>
          <a:ln/>
        </p:spPr>
      </p:sp>
      <p:sp>
        <p:nvSpPr>
          <p:cNvPr id="8" name="Shape 6"/>
          <p:cNvSpPr/>
          <p:nvPr/>
        </p:nvSpPr>
        <p:spPr>
          <a:xfrm>
            <a:off x="623094" y="158750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59531" y="0"/>
                </a:moveTo>
                <a:cubicBezTo>
                  <a:pt x="66117" y="0"/>
                  <a:pt x="71438" y="5321"/>
                  <a:pt x="71438" y="11906"/>
                </a:cubicBezTo>
                <a:lnTo>
                  <a:pt x="71438" y="23812"/>
                </a:lnTo>
                <a:lnTo>
                  <a:pt x="119063" y="23812"/>
                </a:lnTo>
                <a:cubicBezTo>
                  <a:pt x="125648" y="23812"/>
                  <a:pt x="130969" y="29133"/>
                  <a:pt x="130969" y="35719"/>
                </a:cubicBezTo>
                <a:cubicBezTo>
                  <a:pt x="130969" y="42304"/>
                  <a:pt x="125648" y="47625"/>
                  <a:pt x="119063" y="47625"/>
                </a:cubicBezTo>
                <a:lnTo>
                  <a:pt x="115491" y="47625"/>
                </a:lnTo>
                <a:lnTo>
                  <a:pt x="112365" y="56220"/>
                </a:lnTo>
                <a:cubicBezTo>
                  <a:pt x="106263" y="73037"/>
                  <a:pt x="97073" y="88404"/>
                  <a:pt x="85502" y="101612"/>
                </a:cubicBezTo>
                <a:cubicBezTo>
                  <a:pt x="90785" y="104887"/>
                  <a:pt x="96292" y="107789"/>
                  <a:pt x="102022" y="110356"/>
                </a:cubicBezTo>
                <a:lnTo>
                  <a:pt x="120774" y="118690"/>
                </a:lnTo>
                <a:lnTo>
                  <a:pt x="143917" y="66601"/>
                </a:lnTo>
                <a:cubicBezTo>
                  <a:pt x="145814" y="62285"/>
                  <a:pt x="150093" y="59531"/>
                  <a:pt x="154781" y="59531"/>
                </a:cubicBezTo>
                <a:cubicBezTo>
                  <a:pt x="159469" y="59531"/>
                  <a:pt x="163748" y="62285"/>
                  <a:pt x="165646" y="66601"/>
                </a:cubicBezTo>
                <a:lnTo>
                  <a:pt x="213271" y="173757"/>
                </a:lnTo>
                <a:cubicBezTo>
                  <a:pt x="215950" y="179784"/>
                  <a:pt x="213233" y="186817"/>
                  <a:pt x="207243" y="189458"/>
                </a:cubicBezTo>
                <a:cubicBezTo>
                  <a:pt x="201253" y="192100"/>
                  <a:pt x="194183" y="189421"/>
                  <a:pt x="191542" y="183431"/>
                </a:cubicBezTo>
                <a:lnTo>
                  <a:pt x="184100" y="166688"/>
                </a:lnTo>
                <a:lnTo>
                  <a:pt x="125499" y="166688"/>
                </a:lnTo>
                <a:lnTo>
                  <a:pt x="118058" y="183431"/>
                </a:lnTo>
                <a:cubicBezTo>
                  <a:pt x="115379" y="189458"/>
                  <a:pt x="108347" y="192137"/>
                  <a:pt x="102357" y="189458"/>
                </a:cubicBezTo>
                <a:cubicBezTo>
                  <a:pt x="96366" y="186779"/>
                  <a:pt x="93650" y="179747"/>
                  <a:pt x="96329" y="173757"/>
                </a:cubicBezTo>
                <a:lnTo>
                  <a:pt x="111137" y="140457"/>
                </a:lnTo>
                <a:lnTo>
                  <a:pt x="92385" y="132122"/>
                </a:lnTo>
                <a:cubicBezTo>
                  <a:pt x="83827" y="128327"/>
                  <a:pt x="75642" y="123788"/>
                  <a:pt x="67903" y="118579"/>
                </a:cubicBezTo>
                <a:cubicBezTo>
                  <a:pt x="59978" y="124978"/>
                  <a:pt x="51308" y="130559"/>
                  <a:pt x="42044" y="135210"/>
                </a:cubicBezTo>
                <a:lnTo>
                  <a:pt x="29133" y="141610"/>
                </a:lnTo>
                <a:cubicBezTo>
                  <a:pt x="23254" y="144549"/>
                  <a:pt x="16111" y="142168"/>
                  <a:pt x="13171" y="136289"/>
                </a:cubicBezTo>
                <a:cubicBezTo>
                  <a:pt x="10232" y="130411"/>
                  <a:pt x="12613" y="123267"/>
                  <a:pt x="18492" y="120328"/>
                </a:cubicBezTo>
                <a:lnTo>
                  <a:pt x="31328" y="113891"/>
                </a:lnTo>
                <a:cubicBezTo>
                  <a:pt x="37393" y="110840"/>
                  <a:pt x="43160" y="107305"/>
                  <a:pt x="48592" y="103361"/>
                </a:cubicBezTo>
                <a:cubicBezTo>
                  <a:pt x="43458" y="98636"/>
                  <a:pt x="38621" y="93538"/>
                  <a:pt x="34119" y="88143"/>
                </a:cubicBezTo>
                <a:lnTo>
                  <a:pt x="30361" y="83604"/>
                </a:lnTo>
                <a:cubicBezTo>
                  <a:pt x="26157" y="78544"/>
                  <a:pt x="26826" y="71028"/>
                  <a:pt x="31886" y="66824"/>
                </a:cubicBezTo>
                <a:cubicBezTo>
                  <a:pt x="36947" y="62619"/>
                  <a:pt x="44462" y="63289"/>
                  <a:pt x="48667" y="68349"/>
                </a:cubicBezTo>
                <a:lnTo>
                  <a:pt x="52462" y="72889"/>
                </a:lnTo>
                <a:cubicBezTo>
                  <a:pt x="56741" y="78060"/>
                  <a:pt x="61429" y="82860"/>
                  <a:pt x="66377" y="87288"/>
                </a:cubicBezTo>
                <a:cubicBezTo>
                  <a:pt x="76609" y="75977"/>
                  <a:pt x="84683" y="62694"/>
                  <a:pt x="90004" y="48071"/>
                </a:cubicBezTo>
                <a:lnTo>
                  <a:pt x="90190" y="47625"/>
                </a:lnTo>
                <a:lnTo>
                  <a:pt x="11943" y="47625"/>
                </a:lnTo>
                <a:cubicBezTo>
                  <a:pt x="5321" y="47625"/>
                  <a:pt x="0" y="42304"/>
                  <a:pt x="0" y="35719"/>
                </a:cubicBezTo>
                <a:cubicBezTo>
                  <a:pt x="0" y="29133"/>
                  <a:pt x="5321" y="23812"/>
                  <a:pt x="11906" y="23812"/>
                </a:cubicBezTo>
                <a:lnTo>
                  <a:pt x="47625" y="23812"/>
                </a:lnTo>
                <a:lnTo>
                  <a:pt x="47625" y="11906"/>
                </a:lnTo>
                <a:cubicBezTo>
                  <a:pt x="47625" y="5321"/>
                  <a:pt x="52946" y="0"/>
                  <a:pt x="59531" y="0"/>
                </a:cubicBezTo>
                <a:close/>
                <a:moveTo>
                  <a:pt x="154781" y="100757"/>
                </a:moveTo>
                <a:lnTo>
                  <a:pt x="136066" y="142875"/>
                </a:lnTo>
                <a:lnTo>
                  <a:pt x="173496" y="142875"/>
                </a:lnTo>
                <a:lnTo>
                  <a:pt x="154781" y="100757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9" name="Shape 7"/>
          <p:cNvSpPr/>
          <p:nvPr/>
        </p:nvSpPr>
        <p:spPr>
          <a:xfrm>
            <a:off x="1079500" y="1460500"/>
            <a:ext cx="1111250" cy="190500"/>
          </a:xfrm>
          <a:custGeom>
            <a:avLst/>
            <a:gdLst/>
            <a:ahLst/>
            <a:cxnLst/>
            <a:rect l="l" t="t" r="r" b="b"/>
            <a:pathLst>
              <a:path w="1111250" h="190500">
                <a:moveTo>
                  <a:pt x="95250" y="0"/>
                </a:moveTo>
                <a:lnTo>
                  <a:pt x="1016000" y="0"/>
                </a:lnTo>
                <a:cubicBezTo>
                  <a:pt x="1068570" y="0"/>
                  <a:pt x="1111250" y="42680"/>
                  <a:pt x="1111250" y="95250"/>
                </a:cubicBezTo>
                <a:lnTo>
                  <a:pt x="1111250" y="95250"/>
                </a:lnTo>
                <a:cubicBezTo>
                  <a:pt x="1111250" y="147820"/>
                  <a:pt x="1068570" y="190500"/>
                  <a:pt x="1016000" y="190500"/>
                </a:cubicBezTo>
                <a:lnTo>
                  <a:pt x="95250" y="190500"/>
                </a:lnTo>
                <a:cubicBezTo>
                  <a:pt x="42680" y="190500"/>
                  <a:pt x="0" y="147820"/>
                  <a:pt x="0" y="952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solidFill>
            <a:srgbClr val="006600">
              <a:alpha val="10196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79500" y="1460500"/>
            <a:ext cx="1158875" cy="190500"/>
          </a:xfrm>
          <a:prstGeom prst="rect">
            <a:avLst/>
          </a:prstGeom>
          <a:noFill/>
          <a:ln/>
        </p:spPr>
        <p:txBody>
          <a:bodyPr wrap="square" lIns="95250" tIns="31750" rIns="95250" bIns="31750" rtlCol="0" anchor="ctr"/>
          <a:lstStyle/>
          <a:p>
            <a:pPr>
              <a:lnSpc>
                <a:spcPct val="110000"/>
              </a:lnSpc>
            </a:pPr>
            <a:r>
              <a:rPr lang="en-US" sz="750" b="1" dirty="0">
                <a:solidFill>
                  <a:srgbClr val="0066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CULTURAL EXPLORER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079500" y="1714500"/>
            <a:ext cx="48577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1F2937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Learn Urdu Basics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079500" y="2000250"/>
            <a:ext cx="4778375" cy="603250"/>
          </a:xfrm>
          <a:custGeom>
            <a:avLst/>
            <a:gdLst/>
            <a:ahLst/>
            <a:cxnLst/>
            <a:rect l="l" t="t" r="r" b="b"/>
            <a:pathLst>
              <a:path w="4778375" h="603250">
                <a:moveTo>
                  <a:pt x="63498" y="0"/>
                </a:moveTo>
                <a:lnTo>
                  <a:pt x="4714877" y="0"/>
                </a:lnTo>
                <a:cubicBezTo>
                  <a:pt x="4749946" y="0"/>
                  <a:pt x="4778375" y="28429"/>
                  <a:pt x="4778375" y="63498"/>
                </a:cubicBezTo>
                <a:lnTo>
                  <a:pt x="4778375" y="539752"/>
                </a:lnTo>
                <a:cubicBezTo>
                  <a:pt x="4778375" y="574821"/>
                  <a:pt x="4749946" y="603250"/>
                  <a:pt x="4714877" y="603250"/>
                </a:cubicBezTo>
                <a:lnTo>
                  <a:pt x="63498" y="603250"/>
                </a:lnTo>
                <a:cubicBezTo>
                  <a:pt x="28429" y="603250"/>
                  <a:pt x="0" y="574821"/>
                  <a:pt x="0" y="539752"/>
                </a:cubicBezTo>
                <a:lnTo>
                  <a:pt x="0" y="63498"/>
                </a:lnTo>
                <a:cubicBezTo>
                  <a:pt x="0" y="28453"/>
                  <a:pt x="28453" y="0"/>
                  <a:pt x="63498" y="0"/>
                </a:cubicBezTo>
                <a:close/>
              </a:path>
            </a:pathLst>
          </a:custGeom>
          <a:solidFill>
            <a:srgbClr val="006600">
              <a:alpha val="5098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174750" y="2095500"/>
            <a:ext cx="4651375" cy="412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"As a </a:t>
            </a:r>
            <a:r>
              <a:rPr lang="en-US" sz="1000" b="1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HK resident</a:t>
            </a:r>
            <a:r>
              <a:rPr lang="en-US" sz="1000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I want to </a:t>
            </a:r>
            <a:r>
              <a:rPr lang="en-US" sz="1000" b="1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learn Urdu basics</a:t>
            </a:r>
            <a:r>
              <a:rPr lang="en-US" sz="1000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so that </a:t>
            </a:r>
            <a:r>
              <a:rPr lang="en-US" sz="1000" b="1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 can communicate with Pakistani neighbors</a:t>
            </a:r>
            <a:r>
              <a:rPr lang="en-US" sz="1000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and build meaningful community connections."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095375" y="2722563"/>
            <a:ext cx="111125" cy="111125"/>
          </a:xfrm>
          <a:custGeom>
            <a:avLst/>
            <a:gdLst/>
            <a:ahLst/>
            <a:cxnLst/>
            <a:rect l="l" t="t" r="r" b="b"/>
            <a:pathLst>
              <a:path w="111125" h="111125">
                <a:moveTo>
                  <a:pt x="55563" y="111125"/>
                </a:moveTo>
                <a:cubicBezTo>
                  <a:pt x="86228" y="111125"/>
                  <a:pt x="111125" y="86228"/>
                  <a:pt x="111125" y="55563"/>
                </a:cubicBezTo>
                <a:cubicBezTo>
                  <a:pt x="111125" y="24897"/>
                  <a:pt x="86228" y="0"/>
                  <a:pt x="55563" y="0"/>
                </a:cubicBezTo>
                <a:cubicBezTo>
                  <a:pt x="24897" y="0"/>
                  <a:pt x="0" y="24897"/>
                  <a:pt x="0" y="55563"/>
                </a:cubicBezTo>
                <a:cubicBezTo>
                  <a:pt x="0" y="86228"/>
                  <a:pt x="24897" y="111125"/>
                  <a:pt x="55562" y="111125"/>
                </a:cubicBezTo>
                <a:close/>
                <a:moveTo>
                  <a:pt x="73881" y="46165"/>
                </a:moveTo>
                <a:lnTo>
                  <a:pt x="56517" y="73946"/>
                </a:lnTo>
                <a:cubicBezTo>
                  <a:pt x="55606" y="75400"/>
                  <a:pt x="54043" y="76312"/>
                  <a:pt x="52329" y="76398"/>
                </a:cubicBezTo>
                <a:cubicBezTo>
                  <a:pt x="50614" y="76485"/>
                  <a:pt x="48964" y="75704"/>
                  <a:pt x="47944" y="74315"/>
                </a:cubicBezTo>
                <a:lnTo>
                  <a:pt x="37526" y="60424"/>
                </a:lnTo>
                <a:cubicBezTo>
                  <a:pt x="35790" y="58124"/>
                  <a:pt x="36268" y="54868"/>
                  <a:pt x="38568" y="53132"/>
                </a:cubicBezTo>
                <a:cubicBezTo>
                  <a:pt x="40869" y="51395"/>
                  <a:pt x="44124" y="51873"/>
                  <a:pt x="45861" y="54173"/>
                </a:cubicBezTo>
                <a:lnTo>
                  <a:pt x="51721" y="61987"/>
                </a:lnTo>
                <a:lnTo>
                  <a:pt x="65047" y="40652"/>
                </a:lnTo>
                <a:cubicBezTo>
                  <a:pt x="66566" y="38221"/>
                  <a:pt x="69779" y="37461"/>
                  <a:pt x="72231" y="39002"/>
                </a:cubicBezTo>
                <a:cubicBezTo>
                  <a:pt x="74684" y="40543"/>
                  <a:pt x="75422" y="43734"/>
                  <a:pt x="73881" y="46186"/>
                </a:cubicBezTo>
                <a:close/>
              </a:path>
            </a:pathLst>
          </a:custGeom>
          <a:solidFill>
            <a:srgbClr val="006600"/>
          </a:solidFill>
          <a:ln/>
        </p:spPr>
      </p:sp>
      <p:sp>
        <p:nvSpPr>
          <p:cNvPr id="15" name="Text 13"/>
          <p:cNvSpPr/>
          <p:nvPr/>
        </p:nvSpPr>
        <p:spPr>
          <a:xfrm>
            <a:off x="1281906" y="2698750"/>
            <a:ext cx="21193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0066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Solution: Urdu Workshop with expert tutor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33375" y="3143250"/>
            <a:ext cx="5683250" cy="1714500"/>
          </a:xfrm>
          <a:custGeom>
            <a:avLst/>
            <a:gdLst/>
            <a:ahLst/>
            <a:cxnLst/>
            <a:rect l="l" t="t" r="r" b="b"/>
            <a:pathLst>
              <a:path w="5683250" h="1714500">
                <a:moveTo>
                  <a:pt x="31750" y="0"/>
                </a:moveTo>
                <a:lnTo>
                  <a:pt x="5556257" y="0"/>
                </a:lnTo>
                <a:cubicBezTo>
                  <a:pt x="5626393" y="0"/>
                  <a:pt x="5683250" y="56857"/>
                  <a:pt x="5683250" y="126993"/>
                </a:cubicBezTo>
                <a:lnTo>
                  <a:pt x="5683250" y="1587507"/>
                </a:lnTo>
                <a:cubicBezTo>
                  <a:pt x="5683250" y="1657643"/>
                  <a:pt x="5626393" y="1714500"/>
                  <a:pt x="5556257" y="1714500"/>
                </a:cubicBezTo>
                <a:lnTo>
                  <a:pt x="31750" y="1714500"/>
                </a:lnTo>
                <a:cubicBezTo>
                  <a:pt x="14215" y="1714500"/>
                  <a:pt x="0" y="1700285"/>
                  <a:pt x="0" y="1682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19063" dist="79375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7" name="Shape 15"/>
          <p:cNvSpPr/>
          <p:nvPr/>
        </p:nvSpPr>
        <p:spPr>
          <a:xfrm>
            <a:off x="333375" y="3143250"/>
            <a:ext cx="31750" cy="1714500"/>
          </a:xfrm>
          <a:custGeom>
            <a:avLst/>
            <a:gdLst/>
            <a:ahLst/>
            <a:cxnLst/>
            <a:rect l="l" t="t" r="r" b="b"/>
            <a:pathLst>
              <a:path w="31750" h="1714500">
                <a:moveTo>
                  <a:pt x="31750" y="0"/>
                </a:moveTo>
                <a:lnTo>
                  <a:pt x="31750" y="0"/>
                </a:lnTo>
                <a:lnTo>
                  <a:pt x="31750" y="1714500"/>
                </a:lnTo>
                <a:lnTo>
                  <a:pt x="31750" y="1714500"/>
                </a:lnTo>
                <a:cubicBezTo>
                  <a:pt x="14227" y="1714500"/>
                  <a:pt x="0" y="1700273"/>
                  <a:pt x="0" y="1682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8B4513"/>
          </a:solidFill>
          <a:ln/>
        </p:spPr>
      </p:sp>
      <p:sp>
        <p:nvSpPr>
          <p:cNvPr id="18" name="Shape 16"/>
          <p:cNvSpPr/>
          <p:nvPr/>
        </p:nvSpPr>
        <p:spPr>
          <a:xfrm>
            <a:off x="508000" y="3302000"/>
            <a:ext cx="444500" cy="444500"/>
          </a:xfrm>
          <a:custGeom>
            <a:avLst/>
            <a:gdLst/>
            <a:ahLst/>
            <a:cxnLst/>
            <a:rect l="l" t="t" r="r" b="b"/>
            <a:pathLst>
              <a:path w="444500" h="444500">
                <a:moveTo>
                  <a:pt x="95252" y="0"/>
                </a:moveTo>
                <a:lnTo>
                  <a:pt x="349248" y="0"/>
                </a:lnTo>
                <a:cubicBezTo>
                  <a:pt x="401819" y="0"/>
                  <a:pt x="444500" y="42681"/>
                  <a:pt x="444500" y="95252"/>
                </a:cubicBezTo>
                <a:lnTo>
                  <a:pt x="444500" y="349248"/>
                </a:lnTo>
                <a:cubicBezTo>
                  <a:pt x="444500" y="401854"/>
                  <a:pt x="401854" y="444500"/>
                  <a:pt x="349248" y="444500"/>
                </a:cubicBezTo>
                <a:lnTo>
                  <a:pt x="95252" y="444500"/>
                </a:lnTo>
                <a:cubicBezTo>
                  <a:pt x="42681" y="444500"/>
                  <a:pt x="0" y="401819"/>
                  <a:pt x="0" y="349248"/>
                </a:cubicBezTo>
                <a:lnTo>
                  <a:pt x="0" y="95252"/>
                </a:lnTo>
                <a:cubicBezTo>
                  <a:pt x="0" y="42646"/>
                  <a:pt x="42646" y="0"/>
                  <a:pt x="95252" y="0"/>
                </a:cubicBezTo>
                <a:close/>
              </a:path>
            </a:pathLst>
          </a:custGeom>
          <a:solidFill>
            <a:srgbClr val="8B4513"/>
          </a:solidFill>
          <a:ln/>
        </p:spPr>
      </p:sp>
      <p:sp>
        <p:nvSpPr>
          <p:cNvPr id="19" name="Shape 17"/>
          <p:cNvSpPr/>
          <p:nvPr/>
        </p:nvSpPr>
        <p:spPr>
          <a:xfrm>
            <a:off x="658813" y="3429000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5209" y="819"/>
                </a:moveTo>
                <a:cubicBezTo>
                  <a:pt x="8372" y="-633"/>
                  <a:pt x="12092" y="-112"/>
                  <a:pt x="14734" y="2158"/>
                </a:cubicBezTo>
                <a:lnTo>
                  <a:pt x="29766" y="15032"/>
                </a:lnTo>
                <a:lnTo>
                  <a:pt x="44797" y="2158"/>
                </a:lnTo>
                <a:cubicBezTo>
                  <a:pt x="48146" y="-707"/>
                  <a:pt x="53094" y="-707"/>
                  <a:pt x="56406" y="2158"/>
                </a:cubicBezTo>
                <a:lnTo>
                  <a:pt x="71438" y="15032"/>
                </a:lnTo>
                <a:lnTo>
                  <a:pt x="86469" y="2158"/>
                </a:lnTo>
                <a:cubicBezTo>
                  <a:pt x="89818" y="-707"/>
                  <a:pt x="94729" y="-707"/>
                  <a:pt x="98078" y="2158"/>
                </a:cubicBezTo>
                <a:lnTo>
                  <a:pt x="113109" y="15032"/>
                </a:lnTo>
                <a:lnTo>
                  <a:pt x="128141" y="2158"/>
                </a:lnTo>
                <a:cubicBezTo>
                  <a:pt x="130783" y="-112"/>
                  <a:pt x="134503" y="-633"/>
                  <a:pt x="137666" y="819"/>
                </a:cubicBezTo>
                <a:cubicBezTo>
                  <a:pt x="140829" y="2270"/>
                  <a:pt x="142875" y="5432"/>
                  <a:pt x="142875" y="8930"/>
                </a:cubicBezTo>
                <a:lnTo>
                  <a:pt x="142875" y="181570"/>
                </a:lnTo>
                <a:cubicBezTo>
                  <a:pt x="142875" y="185068"/>
                  <a:pt x="140829" y="188230"/>
                  <a:pt x="137666" y="189681"/>
                </a:cubicBezTo>
                <a:cubicBezTo>
                  <a:pt x="134503" y="191133"/>
                  <a:pt x="130783" y="190612"/>
                  <a:pt x="128141" y="188342"/>
                </a:cubicBezTo>
                <a:lnTo>
                  <a:pt x="113109" y="175468"/>
                </a:lnTo>
                <a:lnTo>
                  <a:pt x="98078" y="188342"/>
                </a:lnTo>
                <a:cubicBezTo>
                  <a:pt x="94729" y="191207"/>
                  <a:pt x="89818" y="191207"/>
                  <a:pt x="86469" y="188342"/>
                </a:cubicBezTo>
                <a:lnTo>
                  <a:pt x="71438" y="175468"/>
                </a:lnTo>
                <a:lnTo>
                  <a:pt x="56406" y="188342"/>
                </a:lnTo>
                <a:cubicBezTo>
                  <a:pt x="53057" y="191207"/>
                  <a:pt x="48109" y="191207"/>
                  <a:pt x="44797" y="188342"/>
                </a:cubicBezTo>
                <a:lnTo>
                  <a:pt x="29766" y="175468"/>
                </a:lnTo>
                <a:lnTo>
                  <a:pt x="14734" y="188342"/>
                </a:lnTo>
                <a:cubicBezTo>
                  <a:pt x="12092" y="190612"/>
                  <a:pt x="8372" y="191133"/>
                  <a:pt x="5209" y="189681"/>
                </a:cubicBezTo>
                <a:cubicBezTo>
                  <a:pt x="2046" y="188230"/>
                  <a:pt x="0" y="185068"/>
                  <a:pt x="0" y="181570"/>
                </a:cubicBezTo>
                <a:lnTo>
                  <a:pt x="0" y="8930"/>
                </a:lnTo>
                <a:cubicBezTo>
                  <a:pt x="0" y="5432"/>
                  <a:pt x="2046" y="2270"/>
                  <a:pt x="5209" y="819"/>
                </a:cubicBezTo>
                <a:close/>
                <a:moveTo>
                  <a:pt x="38695" y="50602"/>
                </a:moveTo>
                <a:cubicBezTo>
                  <a:pt x="33747" y="50602"/>
                  <a:pt x="29766" y="54583"/>
                  <a:pt x="29766" y="59531"/>
                </a:cubicBezTo>
                <a:cubicBezTo>
                  <a:pt x="29766" y="64480"/>
                  <a:pt x="33747" y="68461"/>
                  <a:pt x="38695" y="68461"/>
                </a:cubicBezTo>
                <a:lnTo>
                  <a:pt x="104180" y="68461"/>
                </a:lnTo>
                <a:cubicBezTo>
                  <a:pt x="109128" y="68461"/>
                  <a:pt x="113109" y="64480"/>
                  <a:pt x="113109" y="59531"/>
                </a:cubicBezTo>
                <a:cubicBezTo>
                  <a:pt x="113109" y="54583"/>
                  <a:pt x="109128" y="50602"/>
                  <a:pt x="104180" y="50602"/>
                </a:cubicBezTo>
                <a:lnTo>
                  <a:pt x="38695" y="50602"/>
                </a:lnTo>
                <a:close/>
                <a:moveTo>
                  <a:pt x="29766" y="130969"/>
                </a:moveTo>
                <a:cubicBezTo>
                  <a:pt x="29766" y="135917"/>
                  <a:pt x="33747" y="139898"/>
                  <a:pt x="38695" y="139898"/>
                </a:cubicBezTo>
                <a:lnTo>
                  <a:pt x="104180" y="139898"/>
                </a:lnTo>
                <a:cubicBezTo>
                  <a:pt x="109128" y="139898"/>
                  <a:pt x="113109" y="135917"/>
                  <a:pt x="113109" y="130969"/>
                </a:cubicBezTo>
                <a:cubicBezTo>
                  <a:pt x="113109" y="126020"/>
                  <a:pt x="109128" y="122039"/>
                  <a:pt x="104180" y="122039"/>
                </a:cubicBezTo>
                <a:lnTo>
                  <a:pt x="38695" y="122039"/>
                </a:lnTo>
                <a:cubicBezTo>
                  <a:pt x="33747" y="122039"/>
                  <a:pt x="29766" y="126020"/>
                  <a:pt x="29766" y="130969"/>
                </a:cubicBezTo>
                <a:close/>
                <a:moveTo>
                  <a:pt x="38695" y="86320"/>
                </a:moveTo>
                <a:cubicBezTo>
                  <a:pt x="33747" y="86320"/>
                  <a:pt x="29766" y="90301"/>
                  <a:pt x="29766" y="95250"/>
                </a:cubicBezTo>
                <a:cubicBezTo>
                  <a:pt x="29766" y="100199"/>
                  <a:pt x="33747" y="104180"/>
                  <a:pt x="38695" y="104180"/>
                </a:cubicBezTo>
                <a:lnTo>
                  <a:pt x="104180" y="104180"/>
                </a:lnTo>
                <a:cubicBezTo>
                  <a:pt x="109128" y="104180"/>
                  <a:pt x="113109" y="100199"/>
                  <a:pt x="113109" y="95250"/>
                </a:cubicBezTo>
                <a:cubicBezTo>
                  <a:pt x="113109" y="90301"/>
                  <a:pt x="109128" y="86320"/>
                  <a:pt x="104180" y="86320"/>
                </a:cubicBezTo>
                <a:lnTo>
                  <a:pt x="38695" y="8632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0" name="Shape 18"/>
          <p:cNvSpPr/>
          <p:nvPr/>
        </p:nvSpPr>
        <p:spPr>
          <a:xfrm>
            <a:off x="1079500" y="3302000"/>
            <a:ext cx="698500" cy="190500"/>
          </a:xfrm>
          <a:custGeom>
            <a:avLst/>
            <a:gdLst/>
            <a:ahLst/>
            <a:cxnLst/>
            <a:rect l="l" t="t" r="r" b="b"/>
            <a:pathLst>
              <a:path w="698500" h="190500">
                <a:moveTo>
                  <a:pt x="95250" y="0"/>
                </a:moveTo>
                <a:lnTo>
                  <a:pt x="603250" y="0"/>
                </a:lnTo>
                <a:cubicBezTo>
                  <a:pt x="655820" y="0"/>
                  <a:pt x="698500" y="42680"/>
                  <a:pt x="698500" y="95250"/>
                </a:cubicBezTo>
                <a:lnTo>
                  <a:pt x="698500" y="95250"/>
                </a:lnTo>
                <a:cubicBezTo>
                  <a:pt x="698500" y="147820"/>
                  <a:pt x="655820" y="190500"/>
                  <a:pt x="603250" y="190500"/>
                </a:cubicBezTo>
                <a:lnTo>
                  <a:pt x="95250" y="190500"/>
                </a:lnTo>
                <a:cubicBezTo>
                  <a:pt x="42680" y="190500"/>
                  <a:pt x="0" y="147820"/>
                  <a:pt x="0" y="952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solidFill>
            <a:srgbClr val="8B4513">
              <a:alpha val="10196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79500" y="3302000"/>
            <a:ext cx="746125" cy="190500"/>
          </a:xfrm>
          <a:prstGeom prst="rect">
            <a:avLst/>
          </a:prstGeom>
          <a:noFill/>
          <a:ln/>
        </p:spPr>
        <p:txBody>
          <a:bodyPr wrap="square" lIns="95250" tIns="31750" rIns="95250" bIns="31750" rtlCol="0" anchor="ctr"/>
          <a:lstStyle/>
          <a:p>
            <a:pPr>
              <a:lnSpc>
                <a:spcPct val="110000"/>
              </a:lnSpc>
            </a:pPr>
            <a:r>
              <a:rPr lang="en-US" sz="750" b="1" dirty="0">
                <a:solidFill>
                  <a:srgbClr val="8B451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SUPPORTER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079500" y="3556000"/>
            <a:ext cx="48577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1F2937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Receive Tax Receipt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1079500" y="3841750"/>
            <a:ext cx="4778375" cy="603250"/>
          </a:xfrm>
          <a:custGeom>
            <a:avLst/>
            <a:gdLst/>
            <a:ahLst/>
            <a:cxnLst/>
            <a:rect l="l" t="t" r="r" b="b"/>
            <a:pathLst>
              <a:path w="4778375" h="603250">
                <a:moveTo>
                  <a:pt x="63498" y="0"/>
                </a:moveTo>
                <a:lnTo>
                  <a:pt x="4714877" y="0"/>
                </a:lnTo>
                <a:cubicBezTo>
                  <a:pt x="4749946" y="0"/>
                  <a:pt x="4778375" y="28429"/>
                  <a:pt x="4778375" y="63498"/>
                </a:cubicBezTo>
                <a:lnTo>
                  <a:pt x="4778375" y="539752"/>
                </a:lnTo>
                <a:cubicBezTo>
                  <a:pt x="4778375" y="574821"/>
                  <a:pt x="4749946" y="603250"/>
                  <a:pt x="4714877" y="603250"/>
                </a:cubicBezTo>
                <a:lnTo>
                  <a:pt x="63498" y="603250"/>
                </a:lnTo>
                <a:cubicBezTo>
                  <a:pt x="28429" y="603250"/>
                  <a:pt x="0" y="574821"/>
                  <a:pt x="0" y="539752"/>
                </a:cubicBezTo>
                <a:lnTo>
                  <a:pt x="0" y="63498"/>
                </a:lnTo>
                <a:cubicBezTo>
                  <a:pt x="0" y="28453"/>
                  <a:pt x="28453" y="0"/>
                  <a:pt x="63498" y="0"/>
                </a:cubicBezTo>
                <a:close/>
              </a:path>
            </a:pathLst>
          </a:custGeom>
          <a:solidFill>
            <a:srgbClr val="8B4513">
              <a:alpha val="5098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1174750" y="3937000"/>
            <a:ext cx="4651375" cy="412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"As a </a:t>
            </a:r>
            <a:r>
              <a:rPr lang="en-US" sz="1000" b="1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donor</a:t>
            </a:r>
            <a:r>
              <a:rPr lang="en-US" sz="1000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I want to </a:t>
            </a:r>
            <a:r>
              <a:rPr lang="en-US" sz="1000" b="1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receive a receipt</a:t>
            </a:r>
            <a:r>
              <a:rPr lang="en-US" sz="1000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so that </a:t>
            </a:r>
            <a:r>
              <a:rPr lang="en-US" sz="1000" b="1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 can claim tax benefits</a:t>
            </a:r>
            <a:r>
              <a:rPr lang="en-US" sz="1000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and have official documentation of my contribution."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1095375" y="4564063"/>
            <a:ext cx="111125" cy="111125"/>
          </a:xfrm>
          <a:custGeom>
            <a:avLst/>
            <a:gdLst/>
            <a:ahLst/>
            <a:cxnLst/>
            <a:rect l="l" t="t" r="r" b="b"/>
            <a:pathLst>
              <a:path w="111125" h="111125">
                <a:moveTo>
                  <a:pt x="55563" y="111125"/>
                </a:moveTo>
                <a:cubicBezTo>
                  <a:pt x="86228" y="111125"/>
                  <a:pt x="111125" y="86228"/>
                  <a:pt x="111125" y="55563"/>
                </a:cubicBezTo>
                <a:cubicBezTo>
                  <a:pt x="111125" y="24897"/>
                  <a:pt x="86228" y="0"/>
                  <a:pt x="55563" y="0"/>
                </a:cubicBezTo>
                <a:cubicBezTo>
                  <a:pt x="24897" y="0"/>
                  <a:pt x="0" y="24897"/>
                  <a:pt x="0" y="55563"/>
                </a:cubicBezTo>
                <a:cubicBezTo>
                  <a:pt x="0" y="86228"/>
                  <a:pt x="24897" y="111125"/>
                  <a:pt x="55562" y="111125"/>
                </a:cubicBezTo>
                <a:close/>
                <a:moveTo>
                  <a:pt x="73881" y="46165"/>
                </a:moveTo>
                <a:lnTo>
                  <a:pt x="56517" y="73946"/>
                </a:lnTo>
                <a:cubicBezTo>
                  <a:pt x="55606" y="75400"/>
                  <a:pt x="54043" y="76312"/>
                  <a:pt x="52329" y="76398"/>
                </a:cubicBezTo>
                <a:cubicBezTo>
                  <a:pt x="50614" y="76485"/>
                  <a:pt x="48964" y="75704"/>
                  <a:pt x="47944" y="74315"/>
                </a:cubicBezTo>
                <a:lnTo>
                  <a:pt x="37526" y="60424"/>
                </a:lnTo>
                <a:cubicBezTo>
                  <a:pt x="35790" y="58124"/>
                  <a:pt x="36268" y="54868"/>
                  <a:pt x="38568" y="53132"/>
                </a:cubicBezTo>
                <a:cubicBezTo>
                  <a:pt x="40869" y="51395"/>
                  <a:pt x="44124" y="51873"/>
                  <a:pt x="45861" y="54173"/>
                </a:cubicBezTo>
                <a:lnTo>
                  <a:pt x="51721" y="61987"/>
                </a:lnTo>
                <a:lnTo>
                  <a:pt x="65047" y="40652"/>
                </a:lnTo>
                <a:cubicBezTo>
                  <a:pt x="66566" y="38221"/>
                  <a:pt x="69779" y="37461"/>
                  <a:pt x="72231" y="39002"/>
                </a:cubicBezTo>
                <a:cubicBezTo>
                  <a:pt x="74684" y="40543"/>
                  <a:pt x="75422" y="43734"/>
                  <a:pt x="73881" y="46186"/>
                </a:cubicBezTo>
                <a:close/>
              </a:path>
            </a:pathLst>
          </a:custGeom>
          <a:solidFill>
            <a:srgbClr val="8B4513"/>
          </a:solidFill>
          <a:ln/>
        </p:spPr>
      </p:sp>
      <p:sp>
        <p:nvSpPr>
          <p:cNvPr id="26" name="Text 24"/>
          <p:cNvSpPr/>
          <p:nvPr/>
        </p:nvSpPr>
        <p:spPr>
          <a:xfrm>
            <a:off x="1281906" y="4540250"/>
            <a:ext cx="2357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8B451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Solution: Optional receipt with conditional fields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333375" y="4984750"/>
            <a:ext cx="5683250" cy="1714500"/>
          </a:xfrm>
          <a:custGeom>
            <a:avLst/>
            <a:gdLst/>
            <a:ahLst/>
            <a:cxnLst/>
            <a:rect l="l" t="t" r="r" b="b"/>
            <a:pathLst>
              <a:path w="5683250" h="1714500">
                <a:moveTo>
                  <a:pt x="31750" y="0"/>
                </a:moveTo>
                <a:lnTo>
                  <a:pt x="5556257" y="0"/>
                </a:lnTo>
                <a:cubicBezTo>
                  <a:pt x="5626393" y="0"/>
                  <a:pt x="5683250" y="56857"/>
                  <a:pt x="5683250" y="126993"/>
                </a:cubicBezTo>
                <a:lnTo>
                  <a:pt x="5683250" y="1587507"/>
                </a:lnTo>
                <a:cubicBezTo>
                  <a:pt x="5683250" y="1657643"/>
                  <a:pt x="5626393" y="1714500"/>
                  <a:pt x="5556257" y="1714500"/>
                </a:cubicBezTo>
                <a:lnTo>
                  <a:pt x="31750" y="1714500"/>
                </a:lnTo>
                <a:cubicBezTo>
                  <a:pt x="14215" y="1714500"/>
                  <a:pt x="0" y="1700285"/>
                  <a:pt x="0" y="1682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19063" dist="79375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8" name="Shape 26"/>
          <p:cNvSpPr/>
          <p:nvPr/>
        </p:nvSpPr>
        <p:spPr>
          <a:xfrm>
            <a:off x="333375" y="4984750"/>
            <a:ext cx="31750" cy="1714500"/>
          </a:xfrm>
          <a:custGeom>
            <a:avLst/>
            <a:gdLst/>
            <a:ahLst/>
            <a:cxnLst/>
            <a:rect l="l" t="t" r="r" b="b"/>
            <a:pathLst>
              <a:path w="31750" h="1714500">
                <a:moveTo>
                  <a:pt x="31750" y="0"/>
                </a:moveTo>
                <a:lnTo>
                  <a:pt x="31750" y="0"/>
                </a:lnTo>
                <a:lnTo>
                  <a:pt x="31750" y="1714500"/>
                </a:lnTo>
                <a:lnTo>
                  <a:pt x="31750" y="1714500"/>
                </a:lnTo>
                <a:cubicBezTo>
                  <a:pt x="14227" y="1714500"/>
                  <a:pt x="0" y="1700273"/>
                  <a:pt x="0" y="1682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065F46"/>
          </a:solidFill>
          <a:ln/>
        </p:spPr>
      </p:sp>
      <p:sp>
        <p:nvSpPr>
          <p:cNvPr id="29" name="Shape 27"/>
          <p:cNvSpPr/>
          <p:nvPr/>
        </p:nvSpPr>
        <p:spPr>
          <a:xfrm>
            <a:off x="508000" y="5143500"/>
            <a:ext cx="444500" cy="444500"/>
          </a:xfrm>
          <a:custGeom>
            <a:avLst/>
            <a:gdLst/>
            <a:ahLst/>
            <a:cxnLst/>
            <a:rect l="l" t="t" r="r" b="b"/>
            <a:pathLst>
              <a:path w="444500" h="444500">
                <a:moveTo>
                  <a:pt x="95252" y="0"/>
                </a:moveTo>
                <a:lnTo>
                  <a:pt x="349248" y="0"/>
                </a:lnTo>
                <a:cubicBezTo>
                  <a:pt x="401819" y="0"/>
                  <a:pt x="444500" y="42681"/>
                  <a:pt x="444500" y="95252"/>
                </a:cubicBezTo>
                <a:lnTo>
                  <a:pt x="444500" y="349248"/>
                </a:lnTo>
                <a:cubicBezTo>
                  <a:pt x="444500" y="401854"/>
                  <a:pt x="401854" y="444500"/>
                  <a:pt x="349248" y="444500"/>
                </a:cubicBezTo>
                <a:lnTo>
                  <a:pt x="95252" y="444500"/>
                </a:lnTo>
                <a:cubicBezTo>
                  <a:pt x="42681" y="444500"/>
                  <a:pt x="0" y="401819"/>
                  <a:pt x="0" y="349248"/>
                </a:cubicBezTo>
                <a:lnTo>
                  <a:pt x="0" y="95252"/>
                </a:lnTo>
                <a:cubicBezTo>
                  <a:pt x="0" y="42646"/>
                  <a:pt x="42646" y="0"/>
                  <a:pt x="95252" y="0"/>
                </a:cubicBezTo>
                <a:close/>
              </a:path>
            </a:pathLst>
          </a:custGeom>
          <a:solidFill>
            <a:srgbClr val="065F46"/>
          </a:solidFill>
          <a:ln/>
        </p:spPr>
      </p:sp>
      <p:sp>
        <p:nvSpPr>
          <p:cNvPr id="30" name="Shape 28"/>
          <p:cNvSpPr/>
          <p:nvPr/>
        </p:nvSpPr>
        <p:spPr>
          <a:xfrm>
            <a:off x="611188" y="5270500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47625" y="35719"/>
                </a:moveTo>
                <a:cubicBezTo>
                  <a:pt x="47625" y="22585"/>
                  <a:pt x="58303" y="11906"/>
                  <a:pt x="71438" y="11906"/>
                </a:cubicBezTo>
                <a:lnTo>
                  <a:pt x="202406" y="11906"/>
                </a:lnTo>
                <a:cubicBezTo>
                  <a:pt x="215540" y="11906"/>
                  <a:pt x="226219" y="22585"/>
                  <a:pt x="226219" y="35719"/>
                </a:cubicBezTo>
                <a:lnTo>
                  <a:pt x="226219" y="125016"/>
                </a:lnTo>
                <a:lnTo>
                  <a:pt x="190500" y="125016"/>
                </a:lnTo>
                <a:lnTo>
                  <a:pt x="190500" y="119063"/>
                </a:lnTo>
                <a:cubicBezTo>
                  <a:pt x="190500" y="112477"/>
                  <a:pt x="185179" y="107156"/>
                  <a:pt x="178594" y="107156"/>
                </a:cubicBezTo>
                <a:lnTo>
                  <a:pt x="154781" y="107156"/>
                </a:lnTo>
                <a:cubicBezTo>
                  <a:pt x="148196" y="107156"/>
                  <a:pt x="142875" y="112477"/>
                  <a:pt x="142875" y="119063"/>
                </a:cubicBezTo>
                <a:lnTo>
                  <a:pt x="142875" y="125016"/>
                </a:lnTo>
                <a:lnTo>
                  <a:pt x="94841" y="125016"/>
                </a:lnTo>
                <a:cubicBezTo>
                  <a:pt x="98896" y="118021"/>
                  <a:pt x="101203" y="109872"/>
                  <a:pt x="101203" y="101203"/>
                </a:cubicBezTo>
                <a:cubicBezTo>
                  <a:pt x="101203" y="74898"/>
                  <a:pt x="79883" y="53578"/>
                  <a:pt x="53578" y="53578"/>
                </a:cubicBezTo>
                <a:cubicBezTo>
                  <a:pt x="51569" y="53578"/>
                  <a:pt x="49560" y="53690"/>
                  <a:pt x="47625" y="53950"/>
                </a:cubicBezTo>
                <a:lnTo>
                  <a:pt x="47625" y="35719"/>
                </a:lnTo>
                <a:close/>
                <a:moveTo>
                  <a:pt x="123899" y="166688"/>
                </a:moveTo>
                <a:cubicBezTo>
                  <a:pt x="122002" y="157683"/>
                  <a:pt x="117835" y="149535"/>
                  <a:pt x="111956" y="142875"/>
                </a:cubicBezTo>
                <a:lnTo>
                  <a:pt x="226219" y="142875"/>
                </a:lnTo>
                <a:cubicBezTo>
                  <a:pt x="226219" y="156009"/>
                  <a:pt x="215540" y="166688"/>
                  <a:pt x="202406" y="166688"/>
                </a:cubicBezTo>
                <a:lnTo>
                  <a:pt x="123899" y="166688"/>
                </a:lnTo>
                <a:close/>
                <a:moveTo>
                  <a:pt x="23812" y="101203"/>
                </a:moveTo>
                <a:cubicBezTo>
                  <a:pt x="23812" y="84775"/>
                  <a:pt x="37150" y="71438"/>
                  <a:pt x="53578" y="71438"/>
                </a:cubicBezTo>
                <a:cubicBezTo>
                  <a:pt x="70006" y="71438"/>
                  <a:pt x="83344" y="84775"/>
                  <a:pt x="83344" y="101203"/>
                </a:cubicBezTo>
                <a:cubicBezTo>
                  <a:pt x="83344" y="117631"/>
                  <a:pt x="70006" y="130969"/>
                  <a:pt x="53578" y="130969"/>
                </a:cubicBezTo>
                <a:cubicBezTo>
                  <a:pt x="37150" y="130969"/>
                  <a:pt x="23813" y="117631"/>
                  <a:pt x="23812" y="101203"/>
                </a:cubicBezTo>
                <a:close/>
                <a:moveTo>
                  <a:pt x="0" y="178594"/>
                </a:moveTo>
                <a:cubicBezTo>
                  <a:pt x="0" y="158874"/>
                  <a:pt x="15999" y="142875"/>
                  <a:pt x="35719" y="142875"/>
                </a:cubicBezTo>
                <a:lnTo>
                  <a:pt x="71438" y="142875"/>
                </a:lnTo>
                <a:cubicBezTo>
                  <a:pt x="91157" y="142875"/>
                  <a:pt x="107156" y="158874"/>
                  <a:pt x="107156" y="178594"/>
                </a:cubicBezTo>
                <a:cubicBezTo>
                  <a:pt x="107156" y="185179"/>
                  <a:pt x="101836" y="190500"/>
                  <a:pt x="95250" y="190500"/>
                </a:cubicBezTo>
                <a:lnTo>
                  <a:pt x="11906" y="190500"/>
                </a:lnTo>
                <a:cubicBezTo>
                  <a:pt x="5321" y="190500"/>
                  <a:pt x="0" y="185179"/>
                  <a:pt x="0" y="17859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1" name="Shape 29"/>
          <p:cNvSpPr/>
          <p:nvPr/>
        </p:nvSpPr>
        <p:spPr>
          <a:xfrm>
            <a:off x="1079500" y="5143500"/>
            <a:ext cx="1111250" cy="190500"/>
          </a:xfrm>
          <a:custGeom>
            <a:avLst/>
            <a:gdLst/>
            <a:ahLst/>
            <a:cxnLst/>
            <a:rect l="l" t="t" r="r" b="b"/>
            <a:pathLst>
              <a:path w="1111250" h="190500">
                <a:moveTo>
                  <a:pt x="95250" y="0"/>
                </a:moveTo>
                <a:lnTo>
                  <a:pt x="1016000" y="0"/>
                </a:lnTo>
                <a:cubicBezTo>
                  <a:pt x="1068570" y="0"/>
                  <a:pt x="1111250" y="42680"/>
                  <a:pt x="1111250" y="95250"/>
                </a:cubicBezTo>
                <a:lnTo>
                  <a:pt x="1111250" y="95250"/>
                </a:lnTo>
                <a:cubicBezTo>
                  <a:pt x="1111250" y="147820"/>
                  <a:pt x="1068570" y="190500"/>
                  <a:pt x="1016000" y="190500"/>
                </a:cubicBezTo>
                <a:lnTo>
                  <a:pt x="95250" y="190500"/>
                </a:lnTo>
                <a:cubicBezTo>
                  <a:pt x="42680" y="190500"/>
                  <a:pt x="0" y="147820"/>
                  <a:pt x="0" y="952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solidFill>
            <a:srgbClr val="065F46">
              <a:alpha val="10196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1079500" y="5143500"/>
            <a:ext cx="1158875" cy="190500"/>
          </a:xfrm>
          <a:prstGeom prst="rect">
            <a:avLst/>
          </a:prstGeom>
          <a:noFill/>
          <a:ln/>
        </p:spPr>
        <p:txBody>
          <a:bodyPr wrap="square" lIns="95250" tIns="31750" rIns="95250" bIns="31750" rtlCol="0" anchor="ctr"/>
          <a:lstStyle/>
          <a:p>
            <a:pPr>
              <a:lnSpc>
                <a:spcPct val="110000"/>
              </a:lnSpc>
            </a:pPr>
            <a:r>
              <a:rPr lang="en-US" sz="750" b="1" dirty="0">
                <a:solidFill>
                  <a:srgbClr val="065F4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CULTURAL EXPLORER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079500" y="5397500"/>
            <a:ext cx="48577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1F2937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Trust Tutor Credentials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1079500" y="5683250"/>
            <a:ext cx="4778375" cy="603250"/>
          </a:xfrm>
          <a:custGeom>
            <a:avLst/>
            <a:gdLst/>
            <a:ahLst/>
            <a:cxnLst/>
            <a:rect l="l" t="t" r="r" b="b"/>
            <a:pathLst>
              <a:path w="4778375" h="603250">
                <a:moveTo>
                  <a:pt x="63498" y="0"/>
                </a:moveTo>
                <a:lnTo>
                  <a:pt x="4714877" y="0"/>
                </a:lnTo>
                <a:cubicBezTo>
                  <a:pt x="4749946" y="0"/>
                  <a:pt x="4778375" y="28429"/>
                  <a:pt x="4778375" y="63498"/>
                </a:cubicBezTo>
                <a:lnTo>
                  <a:pt x="4778375" y="539752"/>
                </a:lnTo>
                <a:cubicBezTo>
                  <a:pt x="4778375" y="574821"/>
                  <a:pt x="4749946" y="603250"/>
                  <a:pt x="4714877" y="603250"/>
                </a:cubicBezTo>
                <a:lnTo>
                  <a:pt x="63498" y="603250"/>
                </a:lnTo>
                <a:cubicBezTo>
                  <a:pt x="28429" y="603250"/>
                  <a:pt x="0" y="574821"/>
                  <a:pt x="0" y="539752"/>
                </a:cubicBezTo>
                <a:lnTo>
                  <a:pt x="0" y="63498"/>
                </a:lnTo>
                <a:cubicBezTo>
                  <a:pt x="0" y="28453"/>
                  <a:pt x="28453" y="0"/>
                  <a:pt x="63498" y="0"/>
                </a:cubicBezTo>
                <a:close/>
              </a:path>
            </a:pathLst>
          </a:custGeom>
          <a:solidFill>
            <a:srgbClr val="065F46">
              <a:alpha val="5098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1174750" y="5778500"/>
            <a:ext cx="4651375" cy="412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"As a </a:t>
            </a:r>
            <a:r>
              <a:rPr lang="en-US" sz="1000" b="1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workshop participant</a:t>
            </a:r>
            <a:r>
              <a:rPr lang="en-US" sz="1000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I want to </a:t>
            </a:r>
            <a:r>
              <a:rPr lang="en-US" sz="1000" b="1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see tutor credentials</a:t>
            </a:r>
            <a:r>
              <a:rPr lang="en-US" sz="1000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so that </a:t>
            </a:r>
            <a:r>
              <a:rPr lang="en-US" sz="1000" b="1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 trust the learning experience</a:t>
            </a:r>
            <a:r>
              <a:rPr lang="en-US" sz="1000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and feel confident in the quality of instruction."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1095375" y="6405563"/>
            <a:ext cx="111125" cy="111125"/>
          </a:xfrm>
          <a:custGeom>
            <a:avLst/>
            <a:gdLst/>
            <a:ahLst/>
            <a:cxnLst/>
            <a:rect l="l" t="t" r="r" b="b"/>
            <a:pathLst>
              <a:path w="111125" h="111125">
                <a:moveTo>
                  <a:pt x="55563" y="111125"/>
                </a:moveTo>
                <a:cubicBezTo>
                  <a:pt x="86228" y="111125"/>
                  <a:pt x="111125" y="86228"/>
                  <a:pt x="111125" y="55563"/>
                </a:cubicBezTo>
                <a:cubicBezTo>
                  <a:pt x="111125" y="24897"/>
                  <a:pt x="86228" y="0"/>
                  <a:pt x="55563" y="0"/>
                </a:cubicBezTo>
                <a:cubicBezTo>
                  <a:pt x="24897" y="0"/>
                  <a:pt x="0" y="24897"/>
                  <a:pt x="0" y="55563"/>
                </a:cubicBezTo>
                <a:cubicBezTo>
                  <a:pt x="0" y="86228"/>
                  <a:pt x="24897" y="111125"/>
                  <a:pt x="55562" y="111125"/>
                </a:cubicBezTo>
                <a:close/>
                <a:moveTo>
                  <a:pt x="73881" y="46165"/>
                </a:moveTo>
                <a:lnTo>
                  <a:pt x="56517" y="73946"/>
                </a:lnTo>
                <a:cubicBezTo>
                  <a:pt x="55606" y="75400"/>
                  <a:pt x="54043" y="76312"/>
                  <a:pt x="52329" y="76398"/>
                </a:cubicBezTo>
                <a:cubicBezTo>
                  <a:pt x="50614" y="76485"/>
                  <a:pt x="48964" y="75704"/>
                  <a:pt x="47944" y="74315"/>
                </a:cubicBezTo>
                <a:lnTo>
                  <a:pt x="37526" y="60424"/>
                </a:lnTo>
                <a:cubicBezTo>
                  <a:pt x="35790" y="58124"/>
                  <a:pt x="36268" y="54868"/>
                  <a:pt x="38568" y="53132"/>
                </a:cubicBezTo>
                <a:cubicBezTo>
                  <a:pt x="40869" y="51395"/>
                  <a:pt x="44124" y="51873"/>
                  <a:pt x="45861" y="54173"/>
                </a:cubicBezTo>
                <a:lnTo>
                  <a:pt x="51721" y="61987"/>
                </a:lnTo>
                <a:lnTo>
                  <a:pt x="65047" y="40652"/>
                </a:lnTo>
                <a:cubicBezTo>
                  <a:pt x="66566" y="38221"/>
                  <a:pt x="69779" y="37461"/>
                  <a:pt x="72231" y="39002"/>
                </a:cubicBezTo>
                <a:cubicBezTo>
                  <a:pt x="74684" y="40543"/>
                  <a:pt x="75422" y="43734"/>
                  <a:pt x="73881" y="46186"/>
                </a:cubicBezTo>
                <a:close/>
              </a:path>
            </a:pathLst>
          </a:custGeom>
          <a:solidFill>
            <a:srgbClr val="065F46"/>
          </a:solidFill>
          <a:ln/>
        </p:spPr>
      </p:sp>
      <p:sp>
        <p:nvSpPr>
          <p:cNvPr id="37" name="Text 35"/>
          <p:cNvSpPr/>
          <p:nvPr/>
        </p:nvSpPr>
        <p:spPr>
          <a:xfrm>
            <a:off x="1281906" y="6381750"/>
            <a:ext cx="2309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065F4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Solution: Floating tutor cards with photos &amp; bio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191250" y="1301750"/>
            <a:ext cx="5683250" cy="1714500"/>
          </a:xfrm>
          <a:custGeom>
            <a:avLst/>
            <a:gdLst/>
            <a:ahLst/>
            <a:cxnLst/>
            <a:rect l="l" t="t" r="r" b="b"/>
            <a:pathLst>
              <a:path w="5683250" h="1714500">
                <a:moveTo>
                  <a:pt x="31750" y="0"/>
                </a:moveTo>
                <a:lnTo>
                  <a:pt x="5556257" y="0"/>
                </a:lnTo>
                <a:cubicBezTo>
                  <a:pt x="5626393" y="0"/>
                  <a:pt x="5683250" y="56857"/>
                  <a:pt x="5683250" y="126993"/>
                </a:cubicBezTo>
                <a:lnTo>
                  <a:pt x="5683250" y="1587507"/>
                </a:lnTo>
                <a:cubicBezTo>
                  <a:pt x="5683250" y="1657643"/>
                  <a:pt x="5626393" y="1714500"/>
                  <a:pt x="5556257" y="1714500"/>
                </a:cubicBezTo>
                <a:lnTo>
                  <a:pt x="31750" y="1714500"/>
                </a:lnTo>
                <a:cubicBezTo>
                  <a:pt x="14215" y="1714500"/>
                  <a:pt x="0" y="1700285"/>
                  <a:pt x="0" y="1682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19063" dist="79375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39" name="Shape 37"/>
          <p:cNvSpPr/>
          <p:nvPr/>
        </p:nvSpPr>
        <p:spPr>
          <a:xfrm>
            <a:off x="6191250" y="1301750"/>
            <a:ext cx="31750" cy="1714500"/>
          </a:xfrm>
          <a:custGeom>
            <a:avLst/>
            <a:gdLst/>
            <a:ahLst/>
            <a:cxnLst/>
            <a:rect l="l" t="t" r="r" b="b"/>
            <a:pathLst>
              <a:path w="31750" h="1714500">
                <a:moveTo>
                  <a:pt x="31750" y="0"/>
                </a:moveTo>
                <a:lnTo>
                  <a:pt x="31750" y="0"/>
                </a:lnTo>
                <a:lnTo>
                  <a:pt x="31750" y="1714500"/>
                </a:lnTo>
                <a:lnTo>
                  <a:pt x="31750" y="1714500"/>
                </a:lnTo>
                <a:cubicBezTo>
                  <a:pt x="14227" y="1714500"/>
                  <a:pt x="0" y="1700273"/>
                  <a:pt x="0" y="1682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006600"/>
          </a:solidFill>
          <a:ln/>
        </p:spPr>
      </p:sp>
      <p:sp>
        <p:nvSpPr>
          <p:cNvPr id="40" name="Shape 38"/>
          <p:cNvSpPr/>
          <p:nvPr/>
        </p:nvSpPr>
        <p:spPr>
          <a:xfrm>
            <a:off x="6365875" y="1460500"/>
            <a:ext cx="444500" cy="444500"/>
          </a:xfrm>
          <a:custGeom>
            <a:avLst/>
            <a:gdLst/>
            <a:ahLst/>
            <a:cxnLst/>
            <a:rect l="l" t="t" r="r" b="b"/>
            <a:pathLst>
              <a:path w="444500" h="444500">
                <a:moveTo>
                  <a:pt x="95252" y="0"/>
                </a:moveTo>
                <a:lnTo>
                  <a:pt x="349248" y="0"/>
                </a:lnTo>
                <a:cubicBezTo>
                  <a:pt x="401819" y="0"/>
                  <a:pt x="444500" y="42681"/>
                  <a:pt x="444500" y="95252"/>
                </a:cubicBezTo>
                <a:lnTo>
                  <a:pt x="444500" y="349248"/>
                </a:lnTo>
                <a:cubicBezTo>
                  <a:pt x="444500" y="401854"/>
                  <a:pt x="401854" y="444500"/>
                  <a:pt x="349248" y="444500"/>
                </a:cubicBezTo>
                <a:lnTo>
                  <a:pt x="95252" y="444500"/>
                </a:lnTo>
                <a:cubicBezTo>
                  <a:pt x="42681" y="444500"/>
                  <a:pt x="0" y="401819"/>
                  <a:pt x="0" y="349248"/>
                </a:cubicBezTo>
                <a:lnTo>
                  <a:pt x="0" y="95252"/>
                </a:lnTo>
                <a:cubicBezTo>
                  <a:pt x="0" y="42646"/>
                  <a:pt x="42646" y="0"/>
                  <a:pt x="95252" y="0"/>
                </a:cubicBezTo>
                <a:close/>
              </a:path>
            </a:pathLst>
          </a:custGeom>
          <a:solidFill>
            <a:srgbClr val="006600"/>
          </a:solidFill>
          <a:ln/>
        </p:spPr>
      </p:sp>
      <p:sp>
        <p:nvSpPr>
          <p:cNvPr id="41" name="Shape 39"/>
          <p:cNvSpPr/>
          <p:nvPr/>
        </p:nvSpPr>
        <p:spPr>
          <a:xfrm>
            <a:off x="6480969" y="158750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00050" y="19794"/>
                </a:moveTo>
                <a:lnTo>
                  <a:pt x="56666" y="68014"/>
                </a:lnTo>
                <a:cubicBezTo>
                  <a:pt x="54955" y="69912"/>
                  <a:pt x="55029" y="72851"/>
                  <a:pt x="56852" y="74675"/>
                </a:cubicBezTo>
                <a:cubicBezTo>
                  <a:pt x="68200" y="86023"/>
                  <a:pt x="86618" y="86023"/>
                  <a:pt x="97966" y="74675"/>
                </a:cubicBezTo>
                <a:lnTo>
                  <a:pt x="109798" y="62843"/>
                </a:lnTo>
                <a:cubicBezTo>
                  <a:pt x="111361" y="61280"/>
                  <a:pt x="113333" y="60424"/>
                  <a:pt x="115342" y="60275"/>
                </a:cubicBezTo>
                <a:cubicBezTo>
                  <a:pt x="117872" y="60052"/>
                  <a:pt x="120476" y="60908"/>
                  <a:pt x="122411" y="62843"/>
                </a:cubicBezTo>
                <a:lnTo>
                  <a:pt x="188119" y="127992"/>
                </a:lnTo>
                <a:lnTo>
                  <a:pt x="214313" y="107156"/>
                </a:lnTo>
                <a:lnTo>
                  <a:pt x="214313" y="0"/>
                </a:lnTo>
                <a:lnTo>
                  <a:pt x="172641" y="23812"/>
                </a:lnTo>
                <a:lnTo>
                  <a:pt x="163785" y="17897"/>
                </a:lnTo>
                <a:cubicBezTo>
                  <a:pt x="157907" y="13990"/>
                  <a:pt x="151023" y="11906"/>
                  <a:pt x="143954" y="11906"/>
                </a:cubicBezTo>
                <a:lnTo>
                  <a:pt x="117760" y="11906"/>
                </a:lnTo>
                <a:cubicBezTo>
                  <a:pt x="117351" y="11906"/>
                  <a:pt x="116904" y="11906"/>
                  <a:pt x="116495" y="11943"/>
                </a:cubicBezTo>
                <a:cubicBezTo>
                  <a:pt x="110207" y="12278"/>
                  <a:pt x="104291" y="15106"/>
                  <a:pt x="100050" y="19794"/>
                </a:cubicBezTo>
                <a:close/>
                <a:moveTo>
                  <a:pt x="43383" y="56071"/>
                </a:moveTo>
                <a:lnTo>
                  <a:pt x="83121" y="11906"/>
                </a:lnTo>
                <a:lnTo>
                  <a:pt x="68387" y="11906"/>
                </a:lnTo>
                <a:cubicBezTo>
                  <a:pt x="58899" y="11906"/>
                  <a:pt x="49820" y="15664"/>
                  <a:pt x="43123" y="22361"/>
                </a:cubicBezTo>
                <a:lnTo>
                  <a:pt x="0" y="71438"/>
                </a:lnTo>
                <a:lnTo>
                  <a:pt x="0" y="202406"/>
                </a:lnTo>
                <a:lnTo>
                  <a:pt x="53578" y="151805"/>
                </a:lnTo>
                <a:lnTo>
                  <a:pt x="58192" y="155637"/>
                </a:lnTo>
                <a:cubicBezTo>
                  <a:pt x="66749" y="162781"/>
                  <a:pt x="77539" y="166688"/>
                  <a:pt x="88664" y="166688"/>
                </a:cubicBezTo>
                <a:lnTo>
                  <a:pt x="94506" y="166688"/>
                </a:lnTo>
                <a:lnTo>
                  <a:pt x="91901" y="164083"/>
                </a:lnTo>
                <a:cubicBezTo>
                  <a:pt x="88404" y="160586"/>
                  <a:pt x="88404" y="154930"/>
                  <a:pt x="91901" y="151470"/>
                </a:cubicBezTo>
                <a:cubicBezTo>
                  <a:pt x="95399" y="148010"/>
                  <a:pt x="101054" y="147972"/>
                  <a:pt x="104515" y="151470"/>
                </a:cubicBezTo>
                <a:lnTo>
                  <a:pt x="119769" y="166725"/>
                </a:lnTo>
                <a:lnTo>
                  <a:pt x="123118" y="166725"/>
                </a:lnTo>
                <a:cubicBezTo>
                  <a:pt x="130225" y="166725"/>
                  <a:pt x="137182" y="165125"/>
                  <a:pt x="143508" y="162148"/>
                </a:cubicBezTo>
                <a:lnTo>
                  <a:pt x="133573" y="152177"/>
                </a:lnTo>
                <a:cubicBezTo>
                  <a:pt x="130076" y="148679"/>
                  <a:pt x="130076" y="143024"/>
                  <a:pt x="133573" y="139564"/>
                </a:cubicBezTo>
                <a:cubicBezTo>
                  <a:pt x="137071" y="136103"/>
                  <a:pt x="142726" y="136066"/>
                  <a:pt x="146186" y="139564"/>
                </a:cubicBezTo>
                <a:lnTo>
                  <a:pt x="158093" y="151470"/>
                </a:lnTo>
                <a:lnTo>
                  <a:pt x="164604" y="144959"/>
                </a:lnTo>
                <a:cubicBezTo>
                  <a:pt x="167915" y="141647"/>
                  <a:pt x="168883" y="136847"/>
                  <a:pt x="167432" y="132643"/>
                </a:cubicBezTo>
                <a:lnTo>
                  <a:pt x="116123" y="81744"/>
                </a:lnTo>
                <a:lnTo>
                  <a:pt x="110579" y="87288"/>
                </a:lnTo>
                <a:cubicBezTo>
                  <a:pt x="92236" y="105631"/>
                  <a:pt x="62545" y="105631"/>
                  <a:pt x="44202" y="87288"/>
                </a:cubicBezTo>
                <a:cubicBezTo>
                  <a:pt x="35644" y="78730"/>
                  <a:pt x="35309" y="65001"/>
                  <a:pt x="43383" y="5603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2" name="Shape 40"/>
          <p:cNvSpPr/>
          <p:nvPr/>
        </p:nvSpPr>
        <p:spPr>
          <a:xfrm>
            <a:off x="6937375" y="1460500"/>
            <a:ext cx="1135063" cy="190500"/>
          </a:xfrm>
          <a:custGeom>
            <a:avLst/>
            <a:gdLst/>
            <a:ahLst/>
            <a:cxnLst/>
            <a:rect l="l" t="t" r="r" b="b"/>
            <a:pathLst>
              <a:path w="1135063" h="190500">
                <a:moveTo>
                  <a:pt x="95250" y="0"/>
                </a:moveTo>
                <a:lnTo>
                  <a:pt x="1039812" y="0"/>
                </a:lnTo>
                <a:cubicBezTo>
                  <a:pt x="1092382" y="0"/>
                  <a:pt x="1135063" y="42680"/>
                  <a:pt x="1135063" y="95250"/>
                </a:cubicBezTo>
                <a:lnTo>
                  <a:pt x="1135063" y="95250"/>
                </a:lnTo>
                <a:cubicBezTo>
                  <a:pt x="1135063" y="147820"/>
                  <a:pt x="1092382" y="190500"/>
                  <a:pt x="1039812" y="190500"/>
                </a:cubicBezTo>
                <a:lnTo>
                  <a:pt x="95250" y="190500"/>
                </a:lnTo>
                <a:cubicBezTo>
                  <a:pt x="42680" y="190500"/>
                  <a:pt x="0" y="147820"/>
                  <a:pt x="0" y="952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solidFill>
            <a:srgbClr val="006600">
              <a:alpha val="10196"/>
            </a:srgbClr>
          </a:solidFill>
          <a:ln/>
        </p:spPr>
      </p:sp>
      <p:sp>
        <p:nvSpPr>
          <p:cNvPr id="43" name="Text 41"/>
          <p:cNvSpPr/>
          <p:nvPr/>
        </p:nvSpPr>
        <p:spPr>
          <a:xfrm>
            <a:off x="6937375" y="1460500"/>
            <a:ext cx="1182688" cy="190500"/>
          </a:xfrm>
          <a:prstGeom prst="rect">
            <a:avLst/>
          </a:prstGeom>
          <a:noFill/>
          <a:ln/>
        </p:spPr>
        <p:txBody>
          <a:bodyPr wrap="square" lIns="95250" tIns="31750" rIns="95250" bIns="31750" rtlCol="0" anchor="ctr"/>
          <a:lstStyle/>
          <a:p>
            <a:pPr>
              <a:lnSpc>
                <a:spcPct val="110000"/>
              </a:lnSpc>
            </a:pPr>
            <a:r>
              <a:rPr lang="en-US" sz="750" b="1" dirty="0">
                <a:solidFill>
                  <a:srgbClr val="0066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COMMUNITY BUILDER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937375" y="1714500"/>
            <a:ext cx="48577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1F2937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Share Cultural Heritage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937375" y="2000250"/>
            <a:ext cx="4778375" cy="603250"/>
          </a:xfrm>
          <a:custGeom>
            <a:avLst/>
            <a:gdLst/>
            <a:ahLst/>
            <a:cxnLst/>
            <a:rect l="l" t="t" r="r" b="b"/>
            <a:pathLst>
              <a:path w="4778375" h="603250">
                <a:moveTo>
                  <a:pt x="63498" y="0"/>
                </a:moveTo>
                <a:lnTo>
                  <a:pt x="4714877" y="0"/>
                </a:lnTo>
                <a:cubicBezTo>
                  <a:pt x="4749946" y="0"/>
                  <a:pt x="4778375" y="28429"/>
                  <a:pt x="4778375" y="63498"/>
                </a:cubicBezTo>
                <a:lnTo>
                  <a:pt x="4778375" y="539752"/>
                </a:lnTo>
                <a:cubicBezTo>
                  <a:pt x="4778375" y="574821"/>
                  <a:pt x="4749946" y="603250"/>
                  <a:pt x="4714877" y="603250"/>
                </a:cubicBezTo>
                <a:lnTo>
                  <a:pt x="63498" y="603250"/>
                </a:lnTo>
                <a:cubicBezTo>
                  <a:pt x="28429" y="603250"/>
                  <a:pt x="0" y="574821"/>
                  <a:pt x="0" y="539752"/>
                </a:cubicBezTo>
                <a:lnTo>
                  <a:pt x="0" y="63498"/>
                </a:lnTo>
                <a:cubicBezTo>
                  <a:pt x="0" y="28453"/>
                  <a:pt x="28453" y="0"/>
                  <a:pt x="63498" y="0"/>
                </a:cubicBezTo>
                <a:close/>
              </a:path>
            </a:pathLst>
          </a:custGeom>
          <a:solidFill>
            <a:srgbClr val="006600">
              <a:alpha val="5098"/>
            </a:srgbClr>
          </a:solidFill>
          <a:ln/>
        </p:spPr>
      </p:sp>
      <p:sp>
        <p:nvSpPr>
          <p:cNvPr id="46" name="Text 44"/>
          <p:cNvSpPr/>
          <p:nvPr/>
        </p:nvSpPr>
        <p:spPr>
          <a:xfrm>
            <a:off x="7032625" y="2095500"/>
            <a:ext cx="4651375" cy="412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"As a </a:t>
            </a:r>
            <a:r>
              <a:rPr lang="en-US" sz="1000" b="1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Pakistani resident</a:t>
            </a:r>
            <a:r>
              <a:rPr lang="en-US" sz="1000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I want to </a:t>
            </a:r>
            <a:r>
              <a:rPr lang="en-US" sz="1000" b="1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teach traditional arts</a:t>
            </a:r>
            <a:r>
              <a:rPr lang="en-US" sz="1000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so that </a:t>
            </a:r>
            <a:r>
              <a:rPr lang="en-US" sz="1000" b="1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 can share my heritage</a:t>
            </a:r>
            <a:r>
              <a:rPr lang="en-US" sz="1000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and foster cross-cultural understanding in Hong Kong."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953250" y="2722563"/>
            <a:ext cx="111125" cy="111125"/>
          </a:xfrm>
          <a:custGeom>
            <a:avLst/>
            <a:gdLst/>
            <a:ahLst/>
            <a:cxnLst/>
            <a:rect l="l" t="t" r="r" b="b"/>
            <a:pathLst>
              <a:path w="111125" h="111125">
                <a:moveTo>
                  <a:pt x="55563" y="111125"/>
                </a:moveTo>
                <a:cubicBezTo>
                  <a:pt x="86228" y="111125"/>
                  <a:pt x="111125" y="86228"/>
                  <a:pt x="111125" y="55563"/>
                </a:cubicBezTo>
                <a:cubicBezTo>
                  <a:pt x="111125" y="24897"/>
                  <a:pt x="86228" y="0"/>
                  <a:pt x="55563" y="0"/>
                </a:cubicBezTo>
                <a:cubicBezTo>
                  <a:pt x="24897" y="0"/>
                  <a:pt x="0" y="24897"/>
                  <a:pt x="0" y="55563"/>
                </a:cubicBezTo>
                <a:cubicBezTo>
                  <a:pt x="0" y="86228"/>
                  <a:pt x="24897" y="111125"/>
                  <a:pt x="55562" y="111125"/>
                </a:cubicBezTo>
                <a:close/>
                <a:moveTo>
                  <a:pt x="73881" y="46165"/>
                </a:moveTo>
                <a:lnTo>
                  <a:pt x="56517" y="73946"/>
                </a:lnTo>
                <a:cubicBezTo>
                  <a:pt x="55606" y="75400"/>
                  <a:pt x="54043" y="76312"/>
                  <a:pt x="52329" y="76398"/>
                </a:cubicBezTo>
                <a:cubicBezTo>
                  <a:pt x="50614" y="76485"/>
                  <a:pt x="48964" y="75704"/>
                  <a:pt x="47944" y="74315"/>
                </a:cubicBezTo>
                <a:lnTo>
                  <a:pt x="37526" y="60424"/>
                </a:lnTo>
                <a:cubicBezTo>
                  <a:pt x="35790" y="58124"/>
                  <a:pt x="36268" y="54868"/>
                  <a:pt x="38568" y="53132"/>
                </a:cubicBezTo>
                <a:cubicBezTo>
                  <a:pt x="40869" y="51395"/>
                  <a:pt x="44124" y="51873"/>
                  <a:pt x="45861" y="54173"/>
                </a:cubicBezTo>
                <a:lnTo>
                  <a:pt x="51721" y="61987"/>
                </a:lnTo>
                <a:lnTo>
                  <a:pt x="65047" y="40652"/>
                </a:lnTo>
                <a:cubicBezTo>
                  <a:pt x="66566" y="38221"/>
                  <a:pt x="69779" y="37461"/>
                  <a:pt x="72231" y="39002"/>
                </a:cubicBezTo>
                <a:cubicBezTo>
                  <a:pt x="74684" y="40543"/>
                  <a:pt x="75422" y="43734"/>
                  <a:pt x="73881" y="46186"/>
                </a:cubicBezTo>
                <a:close/>
              </a:path>
            </a:pathLst>
          </a:custGeom>
          <a:solidFill>
            <a:srgbClr val="006600"/>
          </a:solidFill>
          <a:ln/>
        </p:spPr>
      </p:sp>
      <p:sp>
        <p:nvSpPr>
          <p:cNvPr id="48" name="Text 46"/>
          <p:cNvSpPr/>
          <p:nvPr/>
        </p:nvSpPr>
        <p:spPr>
          <a:xfrm>
            <a:off x="7139781" y="2698750"/>
            <a:ext cx="2524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0066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Solution: Tutor platform with visibility &amp; recognition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191250" y="3143250"/>
            <a:ext cx="5683250" cy="1714500"/>
          </a:xfrm>
          <a:custGeom>
            <a:avLst/>
            <a:gdLst/>
            <a:ahLst/>
            <a:cxnLst/>
            <a:rect l="l" t="t" r="r" b="b"/>
            <a:pathLst>
              <a:path w="5683250" h="1714500">
                <a:moveTo>
                  <a:pt x="31750" y="0"/>
                </a:moveTo>
                <a:lnTo>
                  <a:pt x="5556257" y="0"/>
                </a:lnTo>
                <a:cubicBezTo>
                  <a:pt x="5626393" y="0"/>
                  <a:pt x="5683250" y="56857"/>
                  <a:pt x="5683250" y="126993"/>
                </a:cubicBezTo>
                <a:lnTo>
                  <a:pt x="5683250" y="1587507"/>
                </a:lnTo>
                <a:cubicBezTo>
                  <a:pt x="5683250" y="1657643"/>
                  <a:pt x="5626393" y="1714500"/>
                  <a:pt x="5556257" y="1714500"/>
                </a:cubicBezTo>
                <a:lnTo>
                  <a:pt x="31750" y="1714500"/>
                </a:lnTo>
                <a:cubicBezTo>
                  <a:pt x="14215" y="1714500"/>
                  <a:pt x="0" y="1700285"/>
                  <a:pt x="0" y="1682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19063" dist="79375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0" name="Shape 48"/>
          <p:cNvSpPr/>
          <p:nvPr/>
        </p:nvSpPr>
        <p:spPr>
          <a:xfrm>
            <a:off x="6191250" y="3143250"/>
            <a:ext cx="31750" cy="1714500"/>
          </a:xfrm>
          <a:custGeom>
            <a:avLst/>
            <a:gdLst/>
            <a:ahLst/>
            <a:cxnLst/>
            <a:rect l="l" t="t" r="r" b="b"/>
            <a:pathLst>
              <a:path w="31750" h="1714500">
                <a:moveTo>
                  <a:pt x="31750" y="0"/>
                </a:moveTo>
                <a:lnTo>
                  <a:pt x="31750" y="0"/>
                </a:lnTo>
                <a:lnTo>
                  <a:pt x="31750" y="1714500"/>
                </a:lnTo>
                <a:lnTo>
                  <a:pt x="31750" y="1714500"/>
                </a:lnTo>
                <a:cubicBezTo>
                  <a:pt x="14227" y="1714500"/>
                  <a:pt x="0" y="1700273"/>
                  <a:pt x="0" y="1682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8B4513"/>
          </a:solidFill>
          <a:ln/>
        </p:spPr>
      </p:sp>
      <p:sp>
        <p:nvSpPr>
          <p:cNvPr id="51" name="Shape 49"/>
          <p:cNvSpPr/>
          <p:nvPr/>
        </p:nvSpPr>
        <p:spPr>
          <a:xfrm>
            <a:off x="6365875" y="3302000"/>
            <a:ext cx="444500" cy="444500"/>
          </a:xfrm>
          <a:custGeom>
            <a:avLst/>
            <a:gdLst/>
            <a:ahLst/>
            <a:cxnLst/>
            <a:rect l="l" t="t" r="r" b="b"/>
            <a:pathLst>
              <a:path w="444500" h="444500">
                <a:moveTo>
                  <a:pt x="95252" y="0"/>
                </a:moveTo>
                <a:lnTo>
                  <a:pt x="349248" y="0"/>
                </a:lnTo>
                <a:cubicBezTo>
                  <a:pt x="401819" y="0"/>
                  <a:pt x="444500" y="42681"/>
                  <a:pt x="444500" y="95252"/>
                </a:cubicBezTo>
                <a:lnTo>
                  <a:pt x="444500" y="349248"/>
                </a:lnTo>
                <a:cubicBezTo>
                  <a:pt x="444500" y="401854"/>
                  <a:pt x="401854" y="444500"/>
                  <a:pt x="349248" y="444500"/>
                </a:cubicBezTo>
                <a:lnTo>
                  <a:pt x="95252" y="444500"/>
                </a:lnTo>
                <a:cubicBezTo>
                  <a:pt x="42681" y="444500"/>
                  <a:pt x="0" y="401819"/>
                  <a:pt x="0" y="349248"/>
                </a:cubicBezTo>
                <a:lnTo>
                  <a:pt x="0" y="95252"/>
                </a:lnTo>
                <a:cubicBezTo>
                  <a:pt x="0" y="42646"/>
                  <a:pt x="42646" y="0"/>
                  <a:pt x="95252" y="0"/>
                </a:cubicBezTo>
                <a:close/>
              </a:path>
            </a:pathLst>
          </a:custGeom>
          <a:solidFill>
            <a:srgbClr val="8B4513"/>
          </a:solidFill>
          <a:ln/>
        </p:spPr>
      </p:sp>
      <p:sp>
        <p:nvSpPr>
          <p:cNvPr id="52" name="Shape 50"/>
          <p:cNvSpPr/>
          <p:nvPr/>
        </p:nvSpPr>
        <p:spPr>
          <a:xfrm>
            <a:off x="6516688" y="3429000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5953" y="23812"/>
                </a:moveTo>
                <a:cubicBezTo>
                  <a:pt x="5953" y="10678"/>
                  <a:pt x="16632" y="0"/>
                  <a:pt x="29766" y="0"/>
                </a:cubicBezTo>
                <a:lnTo>
                  <a:pt x="113109" y="0"/>
                </a:lnTo>
                <a:cubicBezTo>
                  <a:pt x="126243" y="0"/>
                  <a:pt x="136922" y="10678"/>
                  <a:pt x="136922" y="23812"/>
                </a:cubicBezTo>
                <a:lnTo>
                  <a:pt x="136922" y="166688"/>
                </a:lnTo>
                <a:cubicBezTo>
                  <a:pt x="136922" y="179822"/>
                  <a:pt x="126243" y="190500"/>
                  <a:pt x="113109" y="190500"/>
                </a:cubicBezTo>
                <a:lnTo>
                  <a:pt x="29766" y="190500"/>
                </a:lnTo>
                <a:cubicBezTo>
                  <a:pt x="16632" y="190500"/>
                  <a:pt x="5953" y="179822"/>
                  <a:pt x="5953" y="166688"/>
                </a:cubicBezTo>
                <a:lnTo>
                  <a:pt x="5953" y="23812"/>
                </a:lnTo>
                <a:close/>
                <a:moveTo>
                  <a:pt x="29766" y="23812"/>
                </a:moveTo>
                <a:lnTo>
                  <a:pt x="29766" y="136922"/>
                </a:lnTo>
                <a:lnTo>
                  <a:pt x="113109" y="136922"/>
                </a:lnTo>
                <a:lnTo>
                  <a:pt x="113109" y="23812"/>
                </a:lnTo>
                <a:lnTo>
                  <a:pt x="29766" y="23812"/>
                </a:lnTo>
                <a:close/>
                <a:moveTo>
                  <a:pt x="71438" y="175617"/>
                </a:moveTo>
                <a:cubicBezTo>
                  <a:pt x="78023" y="175617"/>
                  <a:pt x="83344" y="170297"/>
                  <a:pt x="83344" y="163711"/>
                </a:cubicBezTo>
                <a:cubicBezTo>
                  <a:pt x="83344" y="157125"/>
                  <a:pt x="78023" y="151805"/>
                  <a:pt x="71438" y="151805"/>
                </a:cubicBezTo>
                <a:cubicBezTo>
                  <a:pt x="64852" y="151805"/>
                  <a:pt x="59531" y="157125"/>
                  <a:pt x="59531" y="163711"/>
                </a:cubicBezTo>
                <a:cubicBezTo>
                  <a:pt x="59531" y="170297"/>
                  <a:pt x="64852" y="175617"/>
                  <a:pt x="71438" y="17561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3" name="Shape 51"/>
          <p:cNvSpPr/>
          <p:nvPr/>
        </p:nvSpPr>
        <p:spPr>
          <a:xfrm>
            <a:off x="6937375" y="3302000"/>
            <a:ext cx="642938" cy="190500"/>
          </a:xfrm>
          <a:custGeom>
            <a:avLst/>
            <a:gdLst/>
            <a:ahLst/>
            <a:cxnLst/>
            <a:rect l="l" t="t" r="r" b="b"/>
            <a:pathLst>
              <a:path w="642938" h="190500">
                <a:moveTo>
                  <a:pt x="95250" y="0"/>
                </a:moveTo>
                <a:lnTo>
                  <a:pt x="547688" y="0"/>
                </a:lnTo>
                <a:cubicBezTo>
                  <a:pt x="600257" y="0"/>
                  <a:pt x="642938" y="42680"/>
                  <a:pt x="642938" y="95250"/>
                </a:cubicBezTo>
                <a:lnTo>
                  <a:pt x="642938" y="95250"/>
                </a:lnTo>
                <a:cubicBezTo>
                  <a:pt x="642938" y="147820"/>
                  <a:pt x="600257" y="190500"/>
                  <a:pt x="547688" y="190500"/>
                </a:cubicBezTo>
                <a:lnTo>
                  <a:pt x="95250" y="190500"/>
                </a:lnTo>
                <a:cubicBezTo>
                  <a:pt x="42680" y="190500"/>
                  <a:pt x="0" y="147820"/>
                  <a:pt x="0" y="952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solidFill>
            <a:srgbClr val="8B4513">
              <a:alpha val="10196"/>
            </a:srgbClr>
          </a:solidFill>
          <a:ln/>
        </p:spPr>
      </p:sp>
      <p:sp>
        <p:nvSpPr>
          <p:cNvPr id="54" name="Text 52"/>
          <p:cNvSpPr/>
          <p:nvPr/>
        </p:nvSpPr>
        <p:spPr>
          <a:xfrm>
            <a:off x="6937375" y="3302000"/>
            <a:ext cx="690563" cy="190500"/>
          </a:xfrm>
          <a:prstGeom prst="rect">
            <a:avLst/>
          </a:prstGeom>
          <a:noFill/>
          <a:ln/>
        </p:spPr>
        <p:txBody>
          <a:bodyPr wrap="square" lIns="95250" tIns="31750" rIns="95250" bIns="31750" rtlCol="0" anchor="ctr"/>
          <a:lstStyle/>
          <a:p>
            <a:pPr>
              <a:lnSpc>
                <a:spcPct val="110000"/>
              </a:lnSpc>
            </a:pPr>
            <a:r>
              <a:rPr lang="en-US" sz="750" b="1" dirty="0">
                <a:solidFill>
                  <a:srgbClr val="8B451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ALL USERS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6937375" y="3556000"/>
            <a:ext cx="48577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1F2937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Access on Mobile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6937375" y="3841750"/>
            <a:ext cx="4778375" cy="603250"/>
          </a:xfrm>
          <a:custGeom>
            <a:avLst/>
            <a:gdLst/>
            <a:ahLst/>
            <a:cxnLst/>
            <a:rect l="l" t="t" r="r" b="b"/>
            <a:pathLst>
              <a:path w="4778375" h="603250">
                <a:moveTo>
                  <a:pt x="63498" y="0"/>
                </a:moveTo>
                <a:lnTo>
                  <a:pt x="4714877" y="0"/>
                </a:lnTo>
                <a:cubicBezTo>
                  <a:pt x="4749946" y="0"/>
                  <a:pt x="4778375" y="28429"/>
                  <a:pt x="4778375" y="63498"/>
                </a:cubicBezTo>
                <a:lnTo>
                  <a:pt x="4778375" y="539752"/>
                </a:lnTo>
                <a:cubicBezTo>
                  <a:pt x="4778375" y="574821"/>
                  <a:pt x="4749946" y="603250"/>
                  <a:pt x="4714877" y="603250"/>
                </a:cubicBezTo>
                <a:lnTo>
                  <a:pt x="63498" y="603250"/>
                </a:lnTo>
                <a:cubicBezTo>
                  <a:pt x="28429" y="603250"/>
                  <a:pt x="0" y="574821"/>
                  <a:pt x="0" y="539752"/>
                </a:cubicBezTo>
                <a:lnTo>
                  <a:pt x="0" y="63498"/>
                </a:lnTo>
                <a:cubicBezTo>
                  <a:pt x="0" y="28453"/>
                  <a:pt x="28453" y="0"/>
                  <a:pt x="63498" y="0"/>
                </a:cubicBezTo>
                <a:close/>
              </a:path>
            </a:pathLst>
          </a:custGeom>
          <a:solidFill>
            <a:srgbClr val="8B4513">
              <a:alpha val="5098"/>
            </a:srgbClr>
          </a:solidFill>
          <a:ln/>
        </p:spPr>
      </p:sp>
      <p:sp>
        <p:nvSpPr>
          <p:cNvPr id="57" name="Text 55"/>
          <p:cNvSpPr/>
          <p:nvPr/>
        </p:nvSpPr>
        <p:spPr>
          <a:xfrm>
            <a:off x="7032625" y="3937000"/>
            <a:ext cx="4651375" cy="412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"As a </a:t>
            </a:r>
            <a:r>
              <a:rPr lang="en-US" sz="1000" b="1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mobile user</a:t>
            </a:r>
            <a:r>
              <a:rPr lang="en-US" sz="1000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I want to </a:t>
            </a:r>
            <a:r>
              <a:rPr lang="en-US" sz="1000" b="1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browse workshops on my phone</a:t>
            </a:r>
            <a:r>
              <a:rPr lang="en-US" sz="1000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so that </a:t>
            </a:r>
            <a:r>
              <a:rPr lang="en-US" sz="1000" b="1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 can engage anytime, anywhere</a:t>
            </a:r>
            <a:r>
              <a:rPr lang="en-US" sz="1000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without needing a desktop computer."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6953250" y="4564063"/>
            <a:ext cx="111125" cy="111125"/>
          </a:xfrm>
          <a:custGeom>
            <a:avLst/>
            <a:gdLst/>
            <a:ahLst/>
            <a:cxnLst/>
            <a:rect l="l" t="t" r="r" b="b"/>
            <a:pathLst>
              <a:path w="111125" h="111125">
                <a:moveTo>
                  <a:pt x="55563" y="111125"/>
                </a:moveTo>
                <a:cubicBezTo>
                  <a:pt x="86228" y="111125"/>
                  <a:pt x="111125" y="86228"/>
                  <a:pt x="111125" y="55563"/>
                </a:cubicBezTo>
                <a:cubicBezTo>
                  <a:pt x="111125" y="24897"/>
                  <a:pt x="86228" y="0"/>
                  <a:pt x="55563" y="0"/>
                </a:cubicBezTo>
                <a:cubicBezTo>
                  <a:pt x="24897" y="0"/>
                  <a:pt x="0" y="24897"/>
                  <a:pt x="0" y="55563"/>
                </a:cubicBezTo>
                <a:cubicBezTo>
                  <a:pt x="0" y="86228"/>
                  <a:pt x="24897" y="111125"/>
                  <a:pt x="55562" y="111125"/>
                </a:cubicBezTo>
                <a:close/>
                <a:moveTo>
                  <a:pt x="73881" y="46165"/>
                </a:moveTo>
                <a:lnTo>
                  <a:pt x="56517" y="73946"/>
                </a:lnTo>
                <a:cubicBezTo>
                  <a:pt x="55606" y="75400"/>
                  <a:pt x="54043" y="76312"/>
                  <a:pt x="52329" y="76398"/>
                </a:cubicBezTo>
                <a:cubicBezTo>
                  <a:pt x="50614" y="76485"/>
                  <a:pt x="48964" y="75704"/>
                  <a:pt x="47944" y="74315"/>
                </a:cubicBezTo>
                <a:lnTo>
                  <a:pt x="37526" y="60424"/>
                </a:lnTo>
                <a:cubicBezTo>
                  <a:pt x="35790" y="58124"/>
                  <a:pt x="36268" y="54868"/>
                  <a:pt x="38568" y="53132"/>
                </a:cubicBezTo>
                <a:cubicBezTo>
                  <a:pt x="40869" y="51395"/>
                  <a:pt x="44124" y="51873"/>
                  <a:pt x="45861" y="54173"/>
                </a:cubicBezTo>
                <a:lnTo>
                  <a:pt x="51721" y="61987"/>
                </a:lnTo>
                <a:lnTo>
                  <a:pt x="65047" y="40652"/>
                </a:lnTo>
                <a:cubicBezTo>
                  <a:pt x="66566" y="38221"/>
                  <a:pt x="69779" y="37461"/>
                  <a:pt x="72231" y="39002"/>
                </a:cubicBezTo>
                <a:cubicBezTo>
                  <a:pt x="74684" y="40543"/>
                  <a:pt x="75422" y="43734"/>
                  <a:pt x="73881" y="46186"/>
                </a:cubicBezTo>
                <a:close/>
              </a:path>
            </a:pathLst>
          </a:custGeom>
          <a:solidFill>
            <a:srgbClr val="8B4513"/>
          </a:solidFill>
          <a:ln/>
        </p:spPr>
      </p:sp>
      <p:sp>
        <p:nvSpPr>
          <p:cNvPr id="59" name="Text 57"/>
          <p:cNvSpPr/>
          <p:nvPr/>
        </p:nvSpPr>
        <p:spPr>
          <a:xfrm>
            <a:off x="7139781" y="4540250"/>
            <a:ext cx="24130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8B451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Solution: Bootstrap responsive design framework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6191250" y="4984750"/>
            <a:ext cx="5683250" cy="1714500"/>
          </a:xfrm>
          <a:custGeom>
            <a:avLst/>
            <a:gdLst/>
            <a:ahLst/>
            <a:cxnLst/>
            <a:rect l="l" t="t" r="r" b="b"/>
            <a:pathLst>
              <a:path w="5683250" h="1714500">
                <a:moveTo>
                  <a:pt x="31750" y="0"/>
                </a:moveTo>
                <a:lnTo>
                  <a:pt x="5556257" y="0"/>
                </a:lnTo>
                <a:cubicBezTo>
                  <a:pt x="5626393" y="0"/>
                  <a:pt x="5683250" y="56857"/>
                  <a:pt x="5683250" y="126993"/>
                </a:cubicBezTo>
                <a:lnTo>
                  <a:pt x="5683250" y="1587507"/>
                </a:lnTo>
                <a:cubicBezTo>
                  <a:pt x="5683250" y="1657643"/>
                  <a:pt x="5626393" y="1714500"/>
                  <a:pt x="5556257" y="1714500"/>
                </a:cubicBezTo>
                <a:lnTo>
                  <a:pt x="31750" y="1714500"/>
                </a:lnTo>
                <a:cubicBezTo>
                  <a:pt x="14215" y="1714500"/>
                  <a:pt x="0" y="1700285"/>
                  <a:pt x="0" y="1682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19063" dist="79375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1" name="Shape 59"/>
          <p:cNvSpPr/>
          <p:nvPr/>
        </p:nvSpPr>
        <p:spPr>
          <a:xfrm>
            <a:off x="6191250" y="4984750"/>
            <a:ext cx="31750" cy="1714500"/>
          </a:xfrm>
          <a:custGeom>
            <a:avLst/>
            <a:gdLst/>
            <a:ahLst/>
            <a:cxnLst/>
            <a:rect l="l" t="t" r="r" b="b"/>
            <a:pathLst>
              <a:path w="31750" h="1714500">
                <a:moveTo>
                  <a:pt x="31750" y="0"/>
                </a:moveTo>
                <a:lnTo>
                  <a:pt x="31750" y="0"/>
                </a:lnTo>
                <a:lnTo>
                  <a:pt x="31750" y="1714500"/>
                </a:lnTo>
                <a:lnTo>
                  <a:pt x="31750" y="1714500"/>
                </a:lnTo>
                <a:cubicBezTo>
                  <a:pt x="14227" y="1714500"/>
                  <a:pt x="0" y="1700273"/>
                  <a:pt x="0" y="1682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065F46"/>
          </a:solidFill>
          <a:ln/>
        </p:spPr>
      </p:sp>
      <p:sp>
        <p:nvSpPr>
          <p:cNvPr id="62" name="Shape 60"/>
          <p:cNvSpPr/>
          <p:nvPr/>
        </p:nvSpPr>
        <p:spPr>
          <a:xfrm>
            <a:off x="6365875" y="5143500"/>
            <a:ext cx="444500" cy="444500"/>
          </a:xfrm>
          <a:custGeom>
            <a:avLst/>
            <a:gdLst/>
            <a:ahLst/>
            <a:cxnLst/>
            <a:rect l="l" t="t" r="r" b="b"/>
            <a:pathLst>
              <a:path w="444500" h="444500">
                <a:moveTo>
                  <a:pt x="95252" y="0"/>
                </a:moveTo>
                <a:lnTo>
                  <a:pt x="349248" y="0"/>
                </a:lnTo>
                <a:cubicBezTo>
                  <a:pt x="401819" y="0"/>
                  <a:pt x="444500" y="42681"/>
                  <a:pt x="444500" y="95252"/>
                </a:cubicBezTo>
                <a:lnTo>
                  <a:pt x="444500" y="349248"/>
                </a:lnTo>
                <a:cubicBezTo>
                  <a:pt x="444500" y="401854"/>
                  <a:pt x="401854" y="444500"/>
                  <a:pt x="349248" y="444500"/>
                </a:cubicBezTo>
                <a:lnTo>
                  <a:pt x="95252" y="444500"/>
                </a:lnTo>
                <a:cubicBezTo>
                  <a:pt x="42681" y="444500"/>
                  <a:pt x="0" y="401819"/>
                  <a:pt x="0" y="349248"/>
                </a:cubicBezTo>
                <a:lnTo>
                  <a:pt x="0" y="95252"/>
                </a:lnTo>
                <a:cubicBezTo>
                  <a:pt x="0" y="42646"/>
                  <a:pt x="42646" y="0"/>
                  <a:pt x="95252" y="0"/>
                </a:cubicBezTo>
                <a:close/>
              </a:path>
            </a:pathLst>
          </a:custGeom>
          <a:solidFill>
            <a:srgbClr val="065F46"/>
          </a:solidFill>
          <a:ln/>
        </p:spPr>
      </p:sp>
      <p:sp>
        <p:nvSpPr>
          <p:cNvPr id="63" name="Shape 61"/>
          <p:cNvSpPr/>
          <p:nvPr/>
        </p:nvSpPr>
        <p:spPr>
          <a:xfrm>
            <a:off x="6492875" y="52705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89669" y="32407"/>
                </a:moveTo>
                <a:lnTo>
                  <a:pt x="95250" y="40109"/>
                </a:lnTo>
                <a:lnTo>
                  <a:pt x="100831" y="32407"/>
                </a:lnTo>
                <a:cubicBezTo>
                  <a:pt x="110133" y="19534"/>
                  <a:pt x="125090" y="11906"/>
                  <a:pt x="140977" y="11906"/>
                </a:cubicBezTo>
                <a:cubicBezTo>
                  <a:pt x="168325" y="11906"/>
                  <a:pt x="190500" y="34082"/>
                  <a:pt x="190500" y="61429"/>
                </a:cubicBezTo>
                <a:lnTo>
                  <a:pt x="190500" y="62396"/>
                </a:lnTo>
                <a:cubicBezTo>
                  <a:pt x="190500" y="104142"/>
                  <a:pt x="138447" y="152623"/>
                  <a:pt x="111286" y="173348"/>
                </a:cubicBezTo>
                <a:cubicBezTo>
                  <a:pt x="106673" y="176845"/>
                  <a:pt x="101017" y="178594"/>
                  <a:pt x="95250" y="178594"/>
                </a:cubicBezTo>
                <a:cubicBezTo>
                  <a:pt x="89483" y="178594"/>
                  <a:pt x="83790" y="176882"/>
                  <a:pt x="79214" y="173348"/>
                </a:cubicBezTo>
                <a:cubicBezTo>
                  <a:pt x="52053" y="152623"/>
                  <a:pt x="0" y="104142"/>
                  <a:pt x="0" y="62396"/>
                </a:cubicBezTo>
                <a:lnTo>
                  <a:pt x="0" y="61429"/>
                </a:lnTo>
                <a:cubicBezTo>
                  <a:pt x="0" y="34082"/>
                  <a:pt x="22175" y="11906"/>
                  <a:pt x="49523" y="11906"/>
                </a:cubicBezTo>
                <a:cubicBezTo>
                  <a:pt x="65410" y="11906"/>
                  <a:pt x="80367" y="19534"/>
                  <a:pt x="89669" y="3240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4" name="Shape 62"/>
          <p:cNvSpPr/>
          <p:nvPr/>
        </p:nvSpPr>
        <p:spPr>
          <a:xfrm>
            <a:off x="6937375" y="5143500"/>
            <a:ext cx="698500" cy="190500"/>
          </a:xfrm>
          <a:custGeom>
            <a:avLst/>
            <a:gdLst/>
            <a:ahLst/>
            <a:cxnLst/>
            <a:rect l="l" t="t" r="r" b="b"/>
            <a:pathLst>
              <a:path w="698500" h="190500">
                <a:moveTo>
                  <a:pt x="95250" y="0"/>
                </a:moveTo>
                <a:lnTo>
                  <a:pt x="603250" y="0"/>
                </a:lnTo>
                <a:cubicBezTo>
                  <a:pt x="655820" y="0"/>
                  <a:pt x="698500" y="42680"/>
                  <a:pt x="698500" y="95250"/>
                </a:cubicBezTo>
                <a:lnTo>
                  <a:pt x="698500" y="95250"/>
                </a:lnTo>
                <a:cubicBezTo>
                  <a:pt x="698500" y="147820"/>
                  <a:pt x="655820" y="190500"/>
                  <a:pt x="603250" y="190500"/>
                </a:cubicBezTo>
                <a:lnTo>
                  <a:pt x="95250" y="190500"/>
                </a:lnTo>
                <a:cubicBezTo>
                  <a:pt x="42680" y="190500"/>
                  <a:pt x="0" y="147820"/>
                  <a:pt x="0" y="952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solidFill>
            <a:srgbClr val="065F46">
              <a:alpha val="10196"/>
            </a:srgbClr>
          </a:solidFill>
          <a:ln/>
        </p:spPr>
      </p:sp>
      <p:sp>
        <p:nvSpPr>
          <p:cNvPr id="65" name="Text 63"/>
          <p:cNvSpPr/>
          <p:nvPr/>
        </p:nvSpPr>
        <p:spPr>
          <a:xfrm>
            <a:off x="6937375" y="5143500"/>
            <a:ext cx="746125" cy="190500"/>
          </a:xfrm>
          <a:prstGeom prst="rect">
            <a:avLst/>
          </a:prstGeom>
          <a:noFill/>
          <a:ln/>
        </p:spPr>
        <p:txBody>
          <a:bodyPr wrap="square" lIns="95250" tIns="31750" rIns="95250" bIns="31750" rtlCol="0" anchor="ctr"/>
          <a:lstStyle/>
          <a:p>
            <a:pPr>
              <a:lnSpc>
                <a:spcPct val="110000"/>
              </a:lnSpc>
            </a:pPr>
            <a:r>
              <a:rPr lang="en-US" sz="750" b="1" dirty="0">
                <a:solidFill>
                  <a:srgbClr val="065F4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SUPPORTER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6937375" y="5397500"/>
            <a:ext cx="48577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1F2937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Easy Donation Process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6937375" y="5683250"/>
            <a:ext cx="4778375" cy="603250"/>
          </a:xfrm>
          <a:custGeom>
            <a:avLst/>
            <a:gdLst/>
            <a:ahLst/>
            <a:cxnLst/>
            <a:rect l="l" t="t" r="r" b="b"/>
            <a:pathLst>
              <a:path w="4778375" h="603250">
                <a:moveTo>
                  <a:pt x="63498" y="0"/>
                </a:moveTo>
                <a:lnTo>
                  <a:pt x="4714877" y="0"/>
                </a:lnTo>
                <a:cubicBezTo>
                  <a:pt x="4749946" y="0"/>
                  <a:pt x="4778375" y="28429"/>
                  <a:pt x="4778375" y="63498"/>
                </a:cubicBezTo>
                <a:lnTo>
                  <a:pt x="4778375" y="539752"/>
                </a:lnTo>
                <a:cubicBezTo>
                  <a:pt x="4778375" y="574821"/>
                  <a:pt x="4749946" y="603250"/>
                  <a:pt x="4714877" y="603250"/>
                </a:cubicBezTo>
                <a:lnTo>
                  <a:pt x="63498" y="603250"/>
                </a:lnTo>
                <a:cubicBezTo>
                  <a:pt x="28429" y="603250"/>
                  <a:pt x="0" y="574821"/>
                  <a:pt x="0" y="539752"/>
                </a:cubicBezTo>
                <a:lnTo>
                  <a:pt x="0" y="63498"/>
                </a:lnTo>
                <a:cubicBezTo>
                  <a:pt x="0" y="28453"/>
                  <a:pt x="28453" y="0"/>
                  <a:pt x="63498" y="0"/>
                </a:cubicBezTo>
                <a:close/>
              </a:path>
            </a:pathLst>
          </a:custGeom>
          <a:solidFill>
            <a:srgbClr val="065F46">
              <a:alpha val="5098"/>
            </a:srgbClr>
          </a:solidFill>
          <a:ln/>
        </p:spPr>
      </p:sp>
      <p:sp>
        <p:nvSpPr>
          <p:cNvPr id="68" name="Text 66"/>
          <p:cNvSpPr/>
          <p:nvPr/>
        </p:nvSpPr>
        <p:spPr>
          <a:xfrm>
            <a:off x="7032625" y="5778500"/>
            <a:ext cx="4651375" cy="412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"As a </a:t>
            </a:r>
            <a:r>
              <a:rPr lang="en-US" sz="1000" b="1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potential donor</a:t>
            </a:r>
            <a:r>
              <a:rPr lang="en-US" sz="1000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I want to </a:t>
            </a:r>
            <a:r>
              <a:rPr lang="en-US" sz="1000" b="1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donate quickly and easily</a:t>
            </a:r>
            <a:r>
              <a:rPr lang="en-US" sz="1000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so that </a:t>
            </a:r>
            <a:r>
              <a:rPr lang="en-US" sz="1000" b="1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 can support the mission</a:t>
            </a:r>
            <a:r>
              <a:rPr lang="en-US" sz="1000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without navigating complex forms or processes."</a:t>
            </a: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6953250" y="6405563"/>
            <a:ext cx="111125" cy="111125"/>
          </a:xfrm>
          <a:custGeom>
            <a:avLst/>
            <a:gdLst/>
            <a:ahLst/>
            <a:cxnLst/>
            <a:rect l="l" t="t" r="r" b="b"/>
            <a:pathLst>
              <a:path w="111125" h="111125">
                <a:moveTo>
                  <a:pt x="55563" y="111125"/>
                </a:moveTo>
                <a:cubicBezTo>
                  <a:pt x="86228" y="111125"/>
                  <a:pt x="111125" y="86228"/>
                  <a:pt x="111125" y="55563"/>
                </a:cubicBezTo>
                <a:cubicBezTo>
                  <a:pt x="111125" y="24897"/>
                  <a:pt x="86228" y="0"/>
                  <a:pt x="55563" y="0"/>
                </a:cubicBezTo>
                <a:cubicBezTo>
                  <a:pt x="24897" y="0"/>
                  <a:pt x="0" y="24897"/>
                  <a:pt x="0" y="55563"/>
                </a:cubicBezTo>
                <a:cubicBezTo>
                  <a:pt x="0" y="86228"/>
                  <a:pt x="24897" y="111125"/>
                  <a:pt x="55562" y="111125"/>
                </a:cubicBezTo>
                <a:close/>
                <a:moveTo>
                  <a:pt x="73881" y="46165"/>
                </a:moveTo>
                <a:lnTo>
                  <a:pt x="56517" y="73946"/>
                </a:lnTo>
                <a:cubicBezTo>
                  <a:pt x="55606" y="75400"/>
                  <a:pt x="54043" y="76312"/>
                  <a:pt x="52329" y="76398"/>
                </a:cubicBezTo>
                <a:cubicBezTo>
                  <a:pt x="50614" y="76485"/>
                  <a:pt x="48964" y="75704"/>
                  <a:pt x="47944" y="74315"/>
                </a:cubicBezTo>
                <a:lnTo>
                  <a:pt x="37526" y="60424"/>
                </a:lnTo>
                <a:cubicBezTo>
                  <a:pt x="35790" y="58124"/>
                  <a:pt x="36268" y="54868"/>
                  <a:pt x="38568" y="53132"/>
                </a:cubicBezTo>
                <a:cubicBezTo>
                  <a:pt x="40869" y="51395"/>
                  <a:pt x="44124" y="51873"/>
                  <a:pt x="45861" y="54173"/>
                </a:cubicBezTo>
                <a:lnTo>
                  <a:pt x="51721" y="61987"/>
                </a:lnTo>
                <a:lnTo>
                  <a:pt x="65047" y="40652"/>
                </a:lnTo>
                <a:cubicBezTo>
                  <a:pt x="66566" y="38221"/>
                  <a:pt x="69779" y="37461"/>
                  <a:pt x="72231" y="39002"/>
                </a:cubicBezTo>
                <a:cubicBezTo>
                  <a:pt x="74684" y="40543"/>
                  <a:pt x="75422" y="43734"/>
                  <a:pt x="73881" y="46186"/>
                </a:cubicBezTo>
                <a:close/>
              </a:path>
            </a:pathLst>
          </a:custGeom>
          <a:solidFill>
            <a:srgbClr val="065F46"/>
          </a:solidFill>
          <a:ln/>
        </p:spPr>
      </p:sp>
      <p:sp>
        <p:nvSpPr>
          <p:cNvPr id="70" name="Text 68"/>
          <p:cNvSpPr/>
          <p:nvPr/>
        </p:nvSpPr>
        <p:spPr>
          <a:xfrm>
            <a:off x="7139781" y="6381750"/>
            <a:ext cx="21193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065F4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Solution: Streamlined 3-step donation flow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s3.amazonaws.com/f010e86ccdd2e1d445f9579e39d233701633acd3.jpg"/>
          <p:cNvPicPr>
            <a:picLocks noChangeAspect="1"/>
          </p:cNvPicPr>
          <p:nvPr/>
        </p:nvPicPr>
        <p:blipFill>
          <a:blip r:embed="rId3"/>
          <a:srcRect l="3318" r="3318"/>
          <a:stretch/>
        </p:blipFill>
        <p:spPr>
          <a:xfrm>
            <a:off x="0" y="0"/>
            <a:ext cx="12192000" cy="7345435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-13527" y="-17963"/>
            <a:ext cx="12242300" cy="7381360"/>
          </a:xfrm>
          <a:custGeom>
            <a:avLst/>
            <a:gdLst/>
            <a:ahLst/>
            <a:cxnLst/>
            <a:rect l="l" t="t" r="r" b="b"/>
            <a:pathLst>
              <a:path w="12192000" h="7345435">
                <a:moveTo>
                  <a:pt x="0" y="0"/>
                </a:moveTo>
                <a:lnTo>
                  <a:pt x="12192000" y="0"/>
                </a:lnTo>
                <a:lnTo>
                  <a:pt x="12192000" y="7345435"/>
                </a:lnTo>
                <a:lnTo>
                  <a:pt x="0" y="734543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6600">
                  <a:alpha val="95000"/>
                </a:srgbClr>
              </a:gs>
              <a:gs pos="50000">
                <a:srgbClr val="065F46">
                  <a:alpha val="90000"/>
                </a:srgbClr>
              </a:gs>
              <a:gs pos="100000">
                <a:srgbClr val="8B4513">
                  <a:alpha val="85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4713164" y="141980"/>
            <a:ext cx="2338801" cy="480210"/>
          </a:xfrm>
          <a:custGeom>
            <a:avLst/>
            <a:gdLst/>
            <a:ahLst/>
            <a:cxnLst/>
            <a:rect l="l" t="t" r="r" b="b"/>
            <a:pathLst>
              <a:path w="2338801" h="480210">
                <a:moveTo>
                  <a:pt x="240105" y="0"/>
                </a:moveTo>
                <a:lnTo>
                  <a:pt x="2098696" y="0"/>
                </a:lnTo>
                <a:cubicBezTo>
                  <a:pt x="2231213" y="0"/>
                  <a:pt x="2338801" y="107587"/>
                  <a:pt x="2338801" y="240105"/>
                </a:cubicBezTo>
                <a:lnTo>
                  <a:pt x="2338801" y="240105"/>
                </a:lnTo>
                <a:cubicBezTo>
                  <a:pt x="2338801" y="372623"/>
                  <a:pt x="2231213" y="480210"/>
                  <a:pt x="2098696" y="480210"/>
                </a:cubicBezTo>
                <a:lnTo>
                  <a:pt x="240105" y="480210"/>
                </a:lnTo>
                <a:cubicBezTo>
                  <a:pt x="107587" y="480210"/>
                  <a:pt x="0" y="372623"/>
                  <a:pt x="0" y="240105"/>
                </a:cubicBezTo>
                <a:lnTo>
                  <a:pt x="0" y="240105"/>
                </a:lnTo>
                <a:cubicBezTo>
                  <a:pt x="0" y="107587"/>
                  <a:pt x="107587" y="0"/>
                  <a:pt x="240105" y="0"/>
                </a:cubicBezTo>
                <a:close/>
              </a:path>
            </a:pathLst>
          </a:custGeom>
          <a:solidFill>
            <a:srgbClr val="F9FAFB">
              <a:alpha val="20000"/>
            </a:srgbClr>
          </a:solidFill>
          <a:ln w="25400">
            <a:solidFill>
              <a:srgbClr val="F9FAFB">
                <a:alpha val="40000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003578" y="263677"/>
            <a:ext cx="1840805" cy="2489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kern="0" spc="140" dirty="0">
                <a:solidFill>
                  <a:srgbClr val="F9FAF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KYK FOUNDATION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813731" y="764169"/>
            <a:ext cx="6562871" cy="1333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201" b="1" dirty="0">
                <a:solidFill>
                  <a:srgbClr val="F9FAFB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Building Harmony,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4201" b="1" dirty="0">
                <a:solidFill>
                  <a:srgbClr val="F9FAFB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One Connection at a Time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525334" y="2421615"/>
            <a:ext cx="1138276" cy="0"/>
          </a:xfrm>
          <a:custGeom>
            <a:avLst/>
            <a:gdLst/>
            <a:ahLst/>
            <a:cxnLst/>
            <a:rect l="l" t="t" r="r" b="b"/>
            <a:pathLst>
              <a:path w="1138276">
                <a:moveTo>
                  <a:pt x="0" y="0"/>
                </a:moveTo>
                <a:lnTo>
                  <a:pt x="1138276" y="0"/>
                </a:lnTo>
                <a:lnTo>
                  <a:pt x="1138276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</p:sp>
      <p:sp>
        <p:nvSpPr>
          <p:cNvPr id="8" name="Text 5"/>
          <p:cNvSpPr/>
          <p:nvPr/>
        </p:nvSpPr>
        <p:spPr>
          <a:xfrm>
            <a:off x="2055620" y="2267049"/>
            <a:ext cx="8074643" cy="1040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681" dirty="0">
                <a:solidFill>
                  <a:srgbClr val="F9FAFB">
                    <a:alpha val="95000"/>
                  </a:srgbClr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KYK Foundation's website is more than a digital platform—it's a bridge connecting hearts and minds. Through workshops, donations, and community engagement, we're creating a Hong Kong where </a:t>
            </a:r>
            <a:r>
              <a:rPr lang="en-US" sz="1681" b="1" dirty="0">
                <a:solidFill>
                  <a:srgbClr val="F9FAFB">
                    <a:alpha val="95000"/>
                  </a:srgbClr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cultural diversity is celebrated</a:t>
            </a:r>
            <a:r>
              <a:rPr lang="en-US" sz="1681" dirty="0">
                <a:solidFill>
                  <a:srgbClr val="F9FAFB">
                    <a:alpha val="95000"/>
                  </a:srgbClr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 and </a:t>
            </a:r>
            <a:r>
              <a:rPr lang="en-US" sz="1681" b="1" dirty="0">
                <a:solidFill>
                  <a:srgbClr val="F9FAFB">
                    <a:alpha val="95000"/>
                  </a:srgbClr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every voice is heard</a:t>
            </a:r>
            <a:r>
              <a:rPr lang="en-US" sz="1681" dirty="0">
                <a:solidFill>
                  <a:srgbClr val="F9FAFB">
                    <a:alpha val="95000"/>
                  </a:srgbClr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.</a:t>
            </a:r>
            <a:endParaRPr lang="en-US" sz="1600" dirty="0"/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6E6CAE8F-1991-4F9D-A881-B839ED7393E3}"/>
              </a:ext>
            </a:extLst>
          </p:cNvPr>
          <p:cNvGrpSpPr/>
          <p:nvPr/>
        </p:nvGrpSpPr>
        <p:grpSpPr>
          <a:xfrm>
            <a:off x="2149636" y="3538968"/>
            <a:ext cx="2454407" cy="1538451"/>
            <a:chOff x="2149636" y="3538968"/>
            <a:chExt cx="2454407" cy="1538451"/>
          </a:xfrm>
        </p:grpSpPr>
        <p:sp>
          <p:nvSpPr>
            <p:cNvPr id="9" name="Shape 6"/>
            <p:cNvSpPr/>
            <p:nvPr/>
          </p:nvSpPr>
          <p:spPr>
            <a:xfrm>
              <a:off x="2149636" y="3538968"/>
              <a:ext cx="2454407" cy="1538451"/>
            </a:xfrm>
            <a:custGeom>
              <a:avLst/>
              <a:gdLst/>
              <a:ahLst/>
              <a:cxnLst/>
              <a:rect l="l" t="t" r="r" b="b"/>
              <a:pathLst>
                <a:path w="2454407" h="1538451">
                  <a:moveTo>
                    <a:pt x="142291" y="0"/>
                  </a:moveTo>
                  <a:lnTo>
                    <a:pt x="2312116" y="0"/>
                  </a:lnTo>
                  <a:cubicBezTo>
                    <a:pt x="2390701" y="0"/>
                    <a:pt x="2454407" y="63706"/>
                    <a:pt x="2454407" y="142291"/>
                  </a:cubicBezTo>
                  <a:lnTo>
                    <a:pt x="2454407" y="1396159"/>
                  </a:lnTo>
                  <a:cubicBezTo>
                    <a:pt x="2454407" y="1474745"/>
                    <a:pt x="2390701" y="1538451"/>
                    <a:pt x="2312116" y="1538451"/>
                  </a:cubicBezTo>
                  <a:lnTo>
                    <a:pt x="142291" y="1538451"/>
                  </a:lnTo>
                  <a:cubicBezTo>
                    <a:pt x="63759" y="1538451"/>
                    <a:pt x="0" y="1474692"/>
                    <a:pt x="0" y="1396159"/>
                  </a:cubicBezTo>
                  <a:lnTo>
                    <a:pt x="0" y="142291"/>
                  </a:lnTo>
                  <a:cubicBezTo>
                    <a:pt x="0" y="63759"/>
                    <a:pt x="63759" y="0"/>
                    <a:pt x="142291" y="0"/>
                  </a:cubicBezTo>
                  <a:close/>
                </a:path>
              </a:pathLst>
            </a:custGeom>
            <a:solidFill>
              <a:srgbClr val="F9FAFB">
                <a:alpha val="10196"/>
              </a:srgbClr>
            </a:solidFill>
            <a:ln w="12700">
              <a:solidFill>
                <a:srgbClr val="F9FAFB">
                  <a:alpha val="30196"/>
                </a:srgbClr>
              </a:solidFill>
              <a:prstDash val="solid"/>
            </a:ln>
          </p:spPr>
        </p:sp>
        <p:sp>
          <p:nvSpPr>
            <p:cNvPr id="10" name="Shape 7"/>
            <p:cNvSpPr/>
            <p:nvPr/>
          </p:nvSpPr>
          <p:spPr>
            <a:xfrm>
              <a:off x="3216221" y="3774287"/>
              <a:ext cx="360158" cy="320140"/>
            </a:xfrm>
            <a:custGeom>
              <a:avLst/>
              <a:gdLst/>
              <a:ahLst/>
              <a:cxnLst/>
              <a:rect l="l" t="t" r="r" b="b"/>
              <a:pathLst>
                <a:path w="360158" h="320140">
                  <a:moveTo>
                    <a:pt x="30013" y="122429"/>
                  </a:moveTo>
                  <a:lnTo>
                    <a:pt x="160820" y="176265"/>
                  </a:lnTo>
                  <a:cubicBezTo>
                    <a:pt x="166948" y="178766"/>
                    <a:pt x="173451" y="180079"/>
                    <a:pt x="180079" y="180079"/>
                  </a:cubicBezTo>
                  <a:cubicBezTo>
                    <a:pt x="186707" y="180079"/>
                    <a:pt x="193210" y="178766"/>
                    <a:pt x="199337" y="176265"/>
                  </a:cubicBezTo>
                  <a:lnTo>
                    <a:pt x="350904" y="113862"/>
                  </a:lnTo>
                  <a:cubicBezTo>
                    <a:pt x="356531" y="111549"/>
                    <a:pt x="360158" y="106109"/>
                    <a:pt x="360158" y="100044"/>
                  </a:cubicBezTo>
                  <a:cubicBezTo>
                    <a:pt x="360158" y="93979"/>
                    <a:pt x="356531" y="88539"/>
                    <a:pt x="350904" y="86225"/>
                  </a:cubicBezTo>
                  <a:lnTo>
                    <a:pt x="199337" y="23823"/>
                  </a:lnTo>
                  <a:cubicBezTo>
                    <a:pt x="193210" y="21322"/>
                    <a:pt x="186707" y="20009"/>
                    <a:pt x="180079" y="20009"/>
                  </a:cubicBezTo>
                  <a:cubicBezTo>
                    <a:pt x="173451" y="20009"/>
                    <a:pt x="166948" y="21322"/>
                    <a:pt x="160820" y="23823"/>
                  </a:cubicBezTo>
                  <a:lnTo>
                    <a:pt x="9254" y="86225"/>
                  </a:lnTo>
                  <a:cubicBezTo>
                    <a:pt x="3627" y="88539"/>
                    <a:pt x="0" y="93979"/>
                    <a:pt x="0" y="100044"/>
                  </a:cubicBezTo>
                  <a:lnTo>
                    <a:pt x="0" y="285125"/>
                  </a:lnTo>
                  <a:cubicBezTo>
                    <a:pt x="0" y="293441"/>
                    <a:pt x="6690" y="300131"/>
                    <a:pt x="15007" y="300131"/>
                  </a:cubicBezTo>
                  <a:cubicBezTo>
                    <a:pt x="23323" y="300131"/>
                    <a:pt x="30013" y="293441"/>
                    <a:pt x="30013" y="285125"/>
                  </a:cubicBezTo>
                  <a:lnTo>
                    <a:pt x="30013" y="122429"/>
                  </a:lnTo>
                  <a:close/>
                  <a:moveTo>
                    <a:pt x="60026" y="167261"/>
                  </a:moveTo>
                  <a:lnTo>
                    <a:pt x="60026" y="240105"/>
                  </a:lnTo>
                  <a:cubicBezTo>
                    <a:pt x="60026" y="273245"/>
                    <a:pt x="113800" y="300131"/>
                    <a:pt x="180079" y="300131"/>
                  </a:cubicBezTo>
                  <a:cubicBezTo>
                    <a:pt x="246358" y="300131"/>
                    <a:pt x="300131" y="273245"/>
                    <a:pt x="300131" y="240105"/>
                  </a:cubicBezTo>
                  <a:lnTo>
                    <a:pt x="300131" y="167198"/>
                  </a:lnTo>
                  <a:lnTo>
                    <a:pt x="210780" y="204027"/>
                  </a:lnTo>
                  <a:cubicBezTo>
                    <a:pt x="201025" y="208029"/>
                    <a:pt x="190646" y="210092"/>
                    <a:pt x="180079" y="210092"/>
                  </a:cubicBezTo>
                  <a:cubicBezTo>
                    <a:pt x="169512" y="210092"/>
                    <a:pt x="159132" y="208029"/>
                    <a:pt x="149378" y="204027"/>
                  </a:cubicBezTo>
                  <a:lnTo>
                    <a:pt x="60026" y="167198"/>
                  </a:lnTo>
                  <a:close/>
                </a:path>
              </a:pathLst>
            </a:custGeom>
            <a:solidFill>
              <a:srgbClr val="F9FAFB"/>
            </a:solidFill>
            <a:ln/>
          </p:spPr>
        </p:sp>
        <p:sp>
          <p:nvSpPr>
            <p:cNvPr id="11" name="Text 8"/>
            <p:cNvSpPr/>
            <p:nvPr/>
          </p:nvSpPr>
          <p:spPr>
            <a:xfrm>
              <a:off x="2305545" y="4201140"/>
              <a:ext cx="2178731" cy="2489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400" b="1" dirty="0">
                  <a:solidFill>
                    <a:srgbClr val="F9FAFB"/>
                  </a:solidFill>
                  <a:latin typeface="Hedvig Letters Sans" pitchFamily="34" charset="0"/>
                  <a:ea typeface="Hedvig Letters Sans" pitchFamily="34" charset="-122"/>
                  <a:cs typeface="Hedvig Letters Sans" pitchFamily="34" charset="-120"/>
                </a:rPr>
                <a:t>Education</a:t>
              </a:r>
              <a:endParaRPr lang="en-US" sz="1600" dirty="0"/>
            </a:p>
          </p:txBody>
        </p:sp>
        <p:sp>
          <p:nvSpPr>
            <p:cNvPr id="12" name="Text 9"/>
            <p:cNvSpPr/>
            <p:nvPr/>
          </p:nvSpPr>
          <p:spPr>
            <a:xfrm>
              <a:off x="2314438" y="4521280"/>
              <a:ext cx="2160945" cy="42685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en-US" sz="1120" dirty="0">
                  <a:solidFill>
                    <a:srgbClr val="F9FAFB">
                      <a:alpha val="90000"/>
                    </a:srgbClr>
                  </a:solidFill>
                  <a:latin typeface="Quattrocento Sans" pitchFamily="34" charset="0"/>
                  <a:ea typeface="Quattrocento Sans" pitchFamily="34" charset="-122"/>
                  <a:cs typeface="Quattrocento Sans" pitchFamily="34" charset="-120"/>
                </a:rPr>
                <a:t>Learning opens doors to understanding</a:t>
              </a:r>
              <a:endParaRPr lang="en-US" sz="1600" dirty="0"/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65283E75-248A-42F4-8EC0-E200ED458259}"/>
              </a:ext>
            </a:extLst>
          </p:cNvPr>
          <p:cNvGrpSpPr/>
          <p:nvPr/>
        </p:nvGrpSpPr>
        <p:grpSpPr>
          <a:xfrm>
            <a:off x="4880420" y="3521811"/>
            <a:ext cx="2454407" cy="1538451"/>
            <a:chOff x="4880420" y="3884565"/>
            <a:chExt cx="2454407" cy="1538451"/>
          </a:xfrm>
        </p:grpSpPr>
        <p:sp>
          <p:nvSpPr>
            <p:cNvPr id="13" name="Shape 10"/>
            <p:cNvSpPr/>
            <p:nvPr/>
          </p:nvSpPr>
          <p:spPr>
            <a:xfrm>
              <a:off x="4880420" y="3884565"/>
              <a:ext cx="2454407" cy="1538451"/>
            </a:xfrm>
            <a:custGeom>
              <a:avLst/>
              <a:gdLst/>
              <a:ahLst/>
              <a:cxnLst/>
              <a:rect l="l" t="t" r="r" b="b"/>
              <a:pathLst>
                <a:path w="2454407" h="1538451">
                  <a:moveTo>
                    <a:pt x="142291" y="0"/>
                  </a:moveTo>
                  <a:lnTo>
                    <a:pt x="2312116" y="0"/>
                  </a:lnTo>
                  <a:cubicBezTo>
                    <a:pt x="2390701" y="0"/>
                    <a:pt x="2454407" y="63706"/>
                    <a:pt x="2454407" y="142291"/>
                  </a:cubicBezTo>
                  <a:lnTo>
                    <a:pt x="2454407" y="1396159"/>
                  </a:lnTo>
                  <a:cubicBezTo>
                    <a:pt x="2454407" y="1474745"/>
                    <a:pt x="2390701" y="1538451"/>
                    <a:pt x="2312116" y="1538451"/>
                  </a:cubicBezTo>
                  <a:lnTo>
                    <a:pt x="142291" y="1538451"/>
                  </a:lnTo>
                  <a:cubicBezTo>
                    <a:pt x="63759" y="1538451"/>
                    <a:pt x="0" y="1474692"/>
                    <a:pt x="0" y="1396159"/>
                  </a:cubicBezTo>
                  <a:lnTo>
                    <a:pt x="0" y="142291"/>
                  </a:lnTo>
                  <a:cubicBezTo>
                    <a:pt x="0" y="63759"/>
                    <a:pt x="63759" y="0"/>
                    <a:pt x="142291" y="0"/>
                  </a:cubicBezTo>
                  <a:close/>
                </a:path>
              </a:pathLst>
            </a:custGeom>
            <a:solidFill>
              <a:srgbClr val="F9FAFB">
                <a:alpha val="10196"/>
              </a:srgbClr>
            </a:solidFill>
            <a:ln w="12700">
              <a:solidFill>
                <a:srgbClr val="F9FAFB">
                  <a:alpha val="30196"/>
                </a:srgbClr>
              </a:solidFill>
              <a:prstDash val="solid"/>
            </a:ln>
          </p:spPr>
        </p:sp>
        <p:sp>
          <p:nvSpPr>
            <p:cNvPr id="14" name="Shape 11"/>
            <p:cNvSpPr/>
            <p:nvPr/>
          </p:nvSpPr>
          <p:spPr>
            <a:xfrm>
              <a:off x="5934263" y="4146814"/>
              <a:ext cx="320140" cy="320140"/>
            </a:xfrm>
            <a:custGeom>
              <a:avLst/>
              <a:gdLst/>
              <a:ahLst/>
              <a:cxnLst/>
              <a:rect l="l" t="t" r="r" b="b"/>
              <a:pathLst>
                <a:path w="320140" h="320140">
                  <a:moveTo>
                    <a:pt x="150691" y="54461"/>
                  </a:moveTo>
                  <a:lnTo>
                    <a:pt x="160070" y="67404"/>
                  </a:lnTo>
                  <a:lnTo>
                    <a:pt x="169449" y="54461"/>
                  </a:lnTo>
                  <a:cubicBezTo>
                    <a:pt x="185081" y="32827"/>
                    <a:pt x="210217" y="20009"/>
                    <a:pt x="236916" y="20009"/>
                  </a:cubicBezTo>
                  <a:cubicBezTo>
                    <a:pt x="282874" y="20009"/>
                    <a:pt x="320140" y="57275"/>
                    <a:pt x="320140" y="103233"/>
                  </a:cubicBezTo>
                  <a:lnTo>
                    <a:pt x="320140" y="104858"/>
                  </a:lnTo>
                  <a:cubicBezTo>
                    <a:pt x="320140" y="175014"/>
                    <a:pt x="232664" y="256487"/>
                    <a:pt x="187019" y="291315"/>
                  </a:cubicBezTo>
                  <a:cubicBezTo>
                    <a:pt x="179266" y="297193"/>
                    <a:pt x="169762" y="300131"/>
                    <a:pt x="160070" y="300131"/>
                  </a:cubicBezTo>
                  <a:cubicBezTo>
                    <a:pt x="150378" y="300131"/>
                    <a:pt x="140812" y="297255"/>
                    <a:pt x="133121" y="291315"/>
                  </a:cubicBezTo>
                  <a:cubicBezTo>
                    <a:pt x="87476" y="256487"/>
                    <a:pt x="0" y="175014"/>
                    <a:pt x="0" y="104858"/>
                  </a:cubicBezTo>
                  <a:lnTo>
                    <a:pt x="0" y="103233"/>
                  </a:lnTo>
                  <a:cubicBezTo>
                    <a:pt x="0" y="57275"/>
                    <a:pt x="37266" y="20009"/>
                    <a:pt x="83224" y="20009"/>
                  </a:cubicBezTo>
                  <a:cubicBezTo>
                    <a:pt x="109923" y="20009"/>
                    <a:pt x="135059" y="32827"/>
                    <a:pt x="150691" y="54461"/>
                  </a:cubicBezTo>
                  <a:close/>
                </a:path>
              </a:pathLst>
            </a:custGeom>
            <a:solidFill>
              <a:srgbClr val="F9FAFB"/>
            </a:solidFill>
            <a:ln/>
          </p:spPr>
        </p:sp>
        <p:sp>
          <p:nvSpPr>
            <p:cNvPr id="15" name="Text 12"/>
            <p:cNvSpPr/>
            <p:nvPr/>
          </p:nvSpPr>
          <p:spPr>
            <a:xfrm>
              <a:off x="5003578" y="4573667"/>
              <a:ext cx="2178731" cy="2489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400" b="1" dirty="0">
                  <a:solidFill>
                    <a:srgbClr val="F9FAFB"/>
                  </a:solidFill>
                  <a:latin typeface="Hedvig Letters Sans" pitchFamily="34" charset="0"/>
                  <a:ea typeface="Hedvig Letters Sans" pitchFamily="34" charset="-122"/>
                  <a:cs typeface="Hedvig Letters Sans" pitchFamily="34" charset="-120"/>
                </a:rPr>
                <a:t>Connection</a:t>
              </a:r>
              <a:endParaRPr lang="en-US" sz="1600" dirty="0"/>
            </a:p>
          </p:txBody>
        </p:sp>
        <p:sp>
          <p:nvSpPr>
            <p:cNvPr id="16" name="Text 13"/>
            <p:cNvSpPr/>
            <p:nvPr/>
          </p:nvSpPr>
          <p:spPr>
            <a:xfrm>
              <a:off x="5012470" y="4893807"/>
              <a:ext cx="2160945" cy="42685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en-US" sz="1120" dirty="0">
                  <a:solidFill>
                    <a:srgbClr val="F9FAFB">
                      <a:alpha val="90000"/>
                    </a:srgbClr>
                  </a:solidFill>
                  <a:latin typeface="Quattrocento Sans" pitchFamily="34" charset="0"/>
                  <a:ea typeface="Quattrocento Sans" pitchFamily="34" charset="-122"/>
                  <a:cs typeface="Quattrocento Sans" pitchFamily="34" charset="-120"/>
                </a:rPr>
                <a:t>Relationships build strong communities</a:t>
              </a:r>
              <a:endParaRPr lang="en-US" sz="1600" dirty="0"/>
            </a:p>
          </p:txBody>
        </p:sp>
      </p:grpSp>
      <p:sp>
        <p:nvSpPr>
          <p:cNvPr id="17" name="Shape 14"/>
          <p:cNvSpPr/>
          <p:nvPr/>
        </p:nvSpPr>
        <p:spPr>
          <a:xfrm>
            <a:off x="7616525" y="3521811"/>
            <a:ext cx="2454407" cy="1538451"/>
          </a:xfrm>
          <a:custGeom>
            <a:avLst/>
            <a:gdLst/>
            <a:ahLst/>
            <a:cxnLst/>
            <a:rect l="l" t="t" r="r" b="b"/>
            <a:pathLst>
              <a:path w="2454407" h="1538451">
                <a:moveTo>
                  <a:pt x="142291" y="0"/>
                </a:moveTo>
                <a:lnTo>
                  <a:pt x="2312116" y="0"/>
                </a:lnTo>
                <a:cubicBezTo>
                  <a:pt x="2390701" y="0"/>
                  <a:pt x="2454407" y="63706"/>
                  <a:pt x="2454407" y="142291"/>
                </a:cubicBezTo>
                <a:lnTo>
                  <a:pt x="2454407" y="1396159"/>
                </a:lnTo>
                <a:cubicBezTo>
                  <a:pt x="2454407" y="1474745"/>
                  <a:pt x="2390701" y="1538451"/>
                  <a:pt x="2312116" y="1538451"/>
                </a:cubicBezTo>
                <a:lnTo>
                  <a:pt x="142291" y="1538451"/>
                </a:lnTo>
                <a:cubicBezTo>
                  <a:pt x="63759" y="1538451"/>
                  <a:pt x="0" y="1474692"/>
                  <a:pt x="0" y="1396159"/>
                </a:cubicBezTo>
                <a:lnTo>
                  <a:pt x="0" y="142291"/>
                </a:lnTo>
                <a:cubicBezTo>
                  <a:pt x="0" y="63759"/>
                  <a:pt x="63759" y="0"/>
                  <a:pt x="142291" y="0"/>
                </a:cubicBezTo>
                <a:close/>
              </a:path>
            </a:pathLst>
          </a:custGeom>
          <a:solidFill>
            <a:srgbClr val="F9FAFB">
              <a:alpha val="10196"/>
            </a:srgbClr>
          </a:solidFill>
          <a:ln w="12700">
            <a:solidFill>
              <a:srgbClr val="F9FAFB">
                <a:alpha val="30196"/>
              </a:srgbClr>
            </a:solidFill>
            <a:prstDash val="solid"/>
          </a:ln>
        </p:spPr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06BD6D2B-2E79-4D09-A6DB-B9702E167799}"/>
              </a:ext>
            </a:extLst>
          </p:cNvPr>
          <p:cNvGrpSpPr/>
          <p:nvPr/>
        </p:nvGrpSpPr>
        <p:grpSpPr>
          <a:xfrm>
            <a:off x="7728229" y="3737196"/>
            <a:ext cx="2178731" cy="1173846"/>
            <a:chOff x="7754364" y="4146814"/>
            <a:chExt cx="2178731" cy="1173846"/>
          </a:xfrm>
        </p:grpSpPr>
        <p:sp>
          <p:nvSpPr>
            <p:cNvPr id="18" name="Shape 15"/>
            <p:cNvSpPr/>
            <p:nvPr/>
          </p:nvSpPr>
          <p:spPr>
            <a:xfrm>
              <a:off x="8685188" y="4146814"/>
              <a:ext cx="320140" cy="320140"/>
            </a:xfrm>
            <a:custGeom>
              <a:avLst/>
              <a:gdLst/>
              <a:ahLst/>
              <a:cxnLst/>
              <a:rect l="l" t="t" r="r" b="b"/>
              <a:pathLst>
                <a:path w="320140" h="320140">
                  <a:moveTo>
                    <a:pt x="31264" y="178078"/>
                  </a:moveTo>
                  <a:cubicBezTo>
                    <a:pt x="33890" y="179391"/>
                    <a:pt x="36891" y="180079"/>
                    <a:pt x="40018" y="180079"/>
                  </a:cubicBezTo>
                  <a:lnTo>
                    <a:pt x="71719" y="180079"/>
                  </a:lnTo>
                  <a:cubicBezTo>
                    <a:pt x="77034" y="180079"/>
                    <a:pt x="82098" y="182205"/>
                    <a:pt x="85850" y="185956"/>
                  </a:cubicBezTo>
                  <a:lnTo>
                    <a:pt x="94166" y="194272"/>
                  </a:lnTo>
                  <a:cubicBezTo>
                    <a:pt x="97918" y="198024"/>
                    <a:pt x="102983" y="200150"/>
                    <a:pt x="108297" y="200150"/>
                  </a:cubicBezTo>
                  <a:lnTo>
                    <a:pt x="119990" y="200150"/>
                  </a:lnTo>
                  <a:cubicBezTo>
                    <a:pt x="131057" y="200150"/>
                    <a:pt x="139999" y="191209"/>
                    <a:pt x="139999" y="180141"/>
                  </a:cubicBezTo>
                  <a:lnTo>
                    <a:pt x="139999" y="155130"/>
                  </a:lnTo>
                  <a:cubicBezTo>
                    <a:pt x="139999" y="146814"/>
                    <a:pt x="146689" y="140124"/>
                    <a:pt x="155005" y="140124"/>
                  </a:cubicBezTo>
                  <a:cubicBezTo>
                    <a:pt x="163321" y="140124"/>
                    <a:pt x="170012" y="133433"/>
                    <a:pt x="170012" y="125117"/>
                  </a:cubicBezTo>
                  <a:lnTo>
                    <a:pt x="170012" y="98418"/>
                  </a:lnTo>
                  <a:cubicBezTo>
                    <a:pt x="170012" y="93103"/>
                    <a:pt x="172138" y="88039"/>
                    <a:pt x="175889" y="84287"/>
                  </a:cubicBezTo>
                  <a:lnTo>
                    <a:pt x="184206" y="75971"/>
                  </a:lnTo>
                  <a:cubicBezTo>
                    <a:pt x="187957" y="72219"/>
                    <a:pt x="190083" y="67154"/>
                    <a:pt x="190083" y="61840"/>
                  </a:cubicBezTo>
                  <a:lnTo>
                    <a:pt x="190083" y="35641"/>
                  </a:lnTo>
                  <a:cubicBezTo>
                    <a:pt x="190083" y="34890"/>
                    <a:pt x="190021" y="34202"/>
                    <a:pt x="189958" y="33452"/>
                  </a:cubicBezTo>
                  <a:cubicBezTo>
                    <a:pt x="180329" y="31201"/>
                    <a:pt x="170325" y="30013"/>
                    <a:pt x="160070" y="30013"/>
                  </a:cubicBezTo>
                  <a:cubicBezTo>
                    <a:pt x="88226" y="30013"/>
                    <a:pt x="30013" y="88226"/>
                    <a:pt x="30013" y="160070"/>
                  </a:cubicBezTo>
                  <a:cubicBezTo>
                    <a:pt x="30013" y="166198"/>
                    <a:pt x="30451" y="172200"/>
                    <a:pt x="31264" y="178078"/>
                  </a:cubicBezTo>
                  <a:close/>
                  <a:moveTo>
                    <a:pt x="283436" y="201401"/>
                  </a:moveTo>
                  <a:cubicBezTo>
                    <a:pt x="281436" y="200525"/>
                    <a:pt x="279247" y="200088"/>
                    <a:pt x="276871" y="200088"/>
                  </a:cubicBezTo>
                  <a:lnTo>
                    <a:pt x="270118" y="200088"/>
                  </a:lnTo>
                  <a:cubicBezTo>
                    <a:pt x="264616" y="200088"/>
                    <a:pt x="260114" y="195586"/>
                    <a:pt x="260114" y="190083"/>
                  </a:cubicBezTo>
                  <a:cubicBezTo>
                    <a:pt x="260114" y="184581"/>
                    <a:pt x="255612" y="180079"/>
                    <a:pt x="250109" y="180079"/>
                  </a:cubicBezTo>
                  <a:lnTo>
                    <a:pt x="228412" y="180079"/>
                  </a:lnTo>
                  <a:cubicBezTo>
                    <a:pt x="223098" y="180079"/>
                    <a:pt x="218033" y="182205"/>
                    <a:pt x="214281" y="185956"/>
                  </a:cubicBezTo>
                  <a:lnTo>
                    <a:pt x="185956" y="214281"/>
                  </a:lnTo>
                  <a:cubicBezTo>
                    <a:pt x="182205" y="218033"/>
                    <a:pt x="180079" y="223098"/>
                    <a:pt x="180079" y="228412"/>
                  </a:cubicBezTo>
                  <a:lnTo>
                    <a:pt x="180079" y="240105"/>
                  </a:lnTo>
                  <a:cubicBezTo>
                    <a:pt x="180079" y="251172"/>
                    <a:pt x="189020" y="260114"/>
                    <a:pt x="200088" y="260114"/>
                  </a:cubicBezTo>
                  <a:lnTo>
                    <a:pt x="211780" y="260114"/>
                  </a:lnTo>
                  <a:cubicBezTo>
                    <a:pt x="217095" y="260114"/>
                    <a:pt x="222160" y="262240"/>
                    <a:pt x="225911" y="265991"/>
                  </a:cubicBezTo>
                  <a:cubicBezTo>
                    <a:pt x="227287" y="267367"/>
                    <a:pt x="228850" y="268555"/>
                    <a:pt x="230476" y="269430"/>
                  </a:cubicBezTo>
                  <a:cubicBezTo>
                    <a:pt x="255049" y="253548"/>
                    <a:pt x="273932" y="229663"/>
                    <a:pt x="283374" y="201401"/>
                  </a:cubicBezTo>
                  <a:close/>
                  <a:moveTo>
                    <a:pt x="0" y="160070"/>
                  </a:moveTo>
                  <a:cubicBezTo>
                    <a:pt x="0" y="71725"/>
                    <a:pt x="71725" y="0"/>
                    <a:pt x="160070" y="0"/>
                  </a:cubicBezTo>
                  <a:cubicBezTo>
                    <a:pt x="248415" y="0"/>
                    <a:pt x="320140" y="71725"/>
                    <a:pt x="320140" y="160070"/>
                  </a:cubicBezTo>
                  <a:cubicBezTo>
                    <a:pt x="320140" y="248415"/>
                    <a:pt x="248415" y="320140"/>
                    <a:pt x="160070" y="320140"/>
                  </a:cubicBezTo>
                  <a:cubicBezTo>
                    <a:pt x="71725" y="320140"/>
                    <a:pt x="0" y="248415"/>
                    <a:pt x="0" y="160070"/>
                  </a:cubicBezTo>
                  <a:close/>
                  <a:moveTo>
                    <a:pt x="80035" y="230101"/>
                  </a:moveTo>
                  <a:cubicBezTo>
                    <a:pt x="80035" y="235603"/>
                    <a:pt x="84537" y="240105"/>
                    <a:pt x="90039" y="240105"/>
                  </a:cubicBezTo>
                  <a:lnTo>
                    <a:pt x="110048" y="240105"/>
                  </a:lnTo>
                  <a:cubicBezTo>
                    <a:pt x="115551" y="240105"/>
                    <a:pt x="120053" y="235603"/>
                    <a:pt x="120053" y="230101"/>
                  </a:cubicBezTo>
                  <a:cubicBezTo>
                    <a:pt x="120053" y="224598"/>
                    <a:pt x="115551" y="220096"/>
                    <a:pt x="110048" y="220096"/>
                  </a:cubicBezTo>
                  <a:lnTo>
                    <a:pt x="90039" y="220096"/>
                  </a:lnTo>
                  <a:cubicBezTo>
                    <a:pt x="84537" y="220096"/>
                    <a:pt x="80035" y="224598"/>
                    <a:pt x="80035" y="230101"/>
                  </a:cubicBezTo>
                  <a:close/>
                  <a:moveTo>
                    <a:pt x="170074" y="160070"/>
                  </a:moveTo>
                  <a:cubicBezTo>
                    <a:pt x="164572" y="160070"/>
                    <a:pt x="160070" y="164572"/>
                    <a:pt x="160070" y="170074"/>
                  </a:cubicBezTo>
                  <a:lnTo>
                    <a:pt x="160070" y="190083"/>
                  </a:lnTo>
                  <a:cubicBezTo>
                    <a:pt x="160070" y="195586"/>
                    <a:pt x="164572" y="200088"/>
                    <a:pt x="170074" y="200088"/>
                  </a:cubicBezTo>
                  <a:cubicBezTo>
                    <a:pt x="175577" y="200088"/>
                    <a:pt x="180079" y="195586"/>
                    <a:pt x="180079" y="190083"/>
                  </a:cubicBezTo>
                  <a:lnTo>
                    <a:pt x="180079" y="170074"/>
                  </a:lnTo>
                  <a:cubicBezTo>
                    <a:pt x="180079" y="164572"/>
                    <a:pt x="175577" y="160070"/>
                    <a:pt x="170074" y="160070"/>
                  </a:cubicBezTo>
                  <a:close/>
                  <a:moveTo>
                    <a:pt x="200088" y="90039"/>
                  </a:moveTo>
                  <a:lnTo>
                    <a:pt x="200088" y="110048"/>
                  </a:lnTo>
                  <a:cubicBezTo>
                    <a:pt x="200088" y="115551"/>
                    <a:pt x="204589" y="120053"/>
                    <a:pt x="210092" y="120053"/>
                  </a:cubicBezTo>
                  <a:cubicBezTo>
                    <a:pt x="215594" y="120053"/>
                    <a:pt x="220096" y="115551"/>
                    <a:pt x="220096" y="110048"/>
                  </a:cubicBezTo>
                  <a:lnTo>
                    <a:pt x="220096" y="90039"/>
                  </a:lnTo>
                  <a:cubicBezTo>
                    <a:pt x="220096" y="84537"/>
                    <a:pt x="215594" y="80035"/>
                    <a:pt x="210092" y="80035"/>
                  </a:cubicBezTo>
                  <a:cubicBezTo>
                    <a:pt x="204589" y="80035"/>
                    <a:pt x="200088" y="84537"/>
                    <a:pt x="200088" y="90039"/>
                  </a:cubicBezTo>
                  <a:close/>
                </a:path>
              </a:pathLst>
            </a:custGeom>
            <a:solidFill>
              <a:srgbClr val="F9FAFB"/>
            </a:solidFill>
            <a:ln/>
          </p:spPr>
        </p:sp>
        <p:sp>
          <p:nvSpPr>
            <p:cNvPr id="19" name="Text 16"/>
            <p:cNvSpPr/>
            <p:nvPr/>
          </p:nvSpPr>
          <p:spPr>
            <a:xfrm>
              <a:off x="7754364" y="4573667"/>
              <a:ext cx="2178731" cy="2489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400" b="1" dirty="0">
                  <a:solidFill>
                    <a:srgbClr val="F9FAFB"/>
                  </a:solidFill>
                  <a:latin typeface="Hedvig Letters Sans" pitchFamily="34" charset="0"/>
                  <a:ea typeface="Hedvig Letters Sans" pitchFamily="34" charset="-122"/>
                  <a:cs typeface="Hedvig Letters Sans" pitchFamily="34" charset="-120"/>
                </a:rPr>
                <a:t>Harmony</a:t>
              </a:r>
              <a:endParaRPr lang="en-US" sz="1600" dirty="0"/>
            </a:p>
          </p:txBody>
        </p:sp>
        <p:sp>
          <p:nvSpPr>
            <p:cNvPr id="20" name="Text 17"/>
            <p:cNvSpPr/>
            <p:nvPr/>
          </p:nvSpPr>
          <p:spPr>
            <a:xfrm>
              <a:off x="7763257" y="4893807"/>
              <a:ext cx="2160945" cy="42685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en-US" sz="1120" dirty="0">
                  <a:solidFill>
                    <a:srgbClr val="F9FAFB">
                      <a:alpha val="90000"/>
                    </a:srgbClr>
                  </a:solidFill>
                  <a:latin typeface="Quattrocento Sans" pitchFamily="34" charset="0"/>
                  <a:ea typeface="Quattrocento Sans" pitchFamily="34" charset="-122"/>
                  <a:cs typeface="Quattrocento Sans" pitchFamily="34" charset="-120"/>
                </a:rPr>
                <a:t>Together we create an inclusive future</a:t>
              </a:r>
              <a:endParaRPr lang="en-US" sz="1600" dirty="0"/>
            </a:p>
          </p:txBody>
        </p:sp>
      </p:grpSp>
      <p:sp>
        <p:nvSpPr>
          <p:cNvPr id="21" name="Shape 18"/>
          <p:cNvSpPr/>
          <p:nvPr/>
        </p:nvSpPr>
        <p:spPr>
          <a:xfrm>
            <a:off x="3791380" y="5230306"/>
            <a:ext cx="4508639" cy="658066"/>
          </a:xfrm>
          <a:custGeom>
            <a:avLst/>
            <a:gdLst/>
            <a:ahLst/>
            <a:cxnLst/>
            <a:rect l="l" t="t" r="r" b="b"/>
            <a:pathLst>
              <a:path w="4508639" h="658066">
                <a:moveTo>
                  <a:pt x="142287" y="0"/>
                </a:moveTo>
                <a:lnTo>
                  <a:pt x="4366352" y="0"/>
                </a:lnTo>
                <a:cubicBezTo>
                  <a:pt x="4444935" y="0"/>
                  <a:pt x="4508639" y="63704"/>
                  <a:pt x="4508639" y="142287"/>
                </a:cubicBezTo>
                <a:lnTo>
                  <a:pt x="4508639" y="515779"/>
                </a:lnTo>
                <a:cubicBezTo>
                  <a:pt x="4508639" y="594362"/>
                  <a:pt x="4444935" y="658066"/>
                  <a:pt x="4366352" y="658066"/>
                </a:cubicBezTo>
                <a:lnTo>
                  <a:pt x="142287" y="658066"/>
                </a:lnTo>
                <a:cubicBezTo>
                  <a:pt x="63757" y="658066"/>
                  <a:pt x="0" y="594309"/>
                  <a:pt x="0" y="515779"/>
                </a:cubicBezTo>
                <a:lnTo>
                  <a:pt x="0" y="142287"/>
                </a:lnTo>
                <a:cubicBezTo>
                  <a:pt x="0" y="63704"/>
                  <a:pt x="63704" y="0"/>
                  <a:pt x="142287" y="0"/>
                </a:cubicBezTo>
                <a:close/>
              </a:path>
            </a:pathLst>
          </a:custGeom>
          <a:solidFill>
            <a:srgbClr val="F9FAFB">
              <a:alpha val="10196"/>
            </a:srgbClr>
          </a:solidFill>
          <a:ln w="25400">
            <a:solidFill>
              <a:srgbClr val="F9FAFB">
                <a:alpha val="40000"/>
              </a:srgbClr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4102627" y="5410359"/>
            <a:ext cx="3886144" cy="284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681" dirty="0">
                <a:solidFill>
                  <a:srgbClr val="F9FAFB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"Join us in building a more inclusive future."</a:t>
            </a:r>
            <a:endParaRPr lang="en-US" sz="1600" dirty="0"/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A727CC05-188E-4DD1-814A-9CA9F814041C}"/>
              </a:ext>
            </a:extLst>
          </p:cNvPr>
          <p:cNvGrpSpPr/>
          <p:nvPr/>
        </p:nvGrpSpPr>
        <p:grpSpPr>
          <a:xfrm>
            <a:off x="4526415" y="6093831"/>
            <a:ext cx="2641156" cy="551352"/>
            <a:chOff x="4983290" y="6292360"/>
            <a:chExt cx="2641156" cy="551352"/>
          </a:xfrm>
        </p:grpSpPr>
        <p:sp>
          <p:nvSpPr>
            <p:cNvPr id="23" name="Shape 20"/>
            <p:cNvSpPr/>
            <p:nvPr/>
          </p:nvSpPr>
          <p:spPr>
            <a:xfrm>
              <a:off x="4983290" y="6292360"/>
              <a:ext cx="551352" cy="551352"/>
            </a:xfrm>
            <a:custGeom>
              <a:avLst/>
              <a:gdLst/>
              <a:ahLst/>
              <a:cxnLst/>
              <a:rect l="l" t="t" r="r" b="b"/>
              <a:pathLst>
                <a:path w="551352" h="551352">
                  <a:moveTo>
                    <a:pt x="275676" y="0"/>
                  </a:moveTo>
                  <a:lnTo>
                    <a:pt x="275676" y="0"/>
                  </a:lnTo>
                  <a:cubicBezTo>
                    <a:pt x="427826" y="0"/>
                    <a:pt x="551352" y="123526"/>
                    <a:pt x="551352" y="275676"/>
                  </a:cubicBezTo>
                  <a:lnTo>
                    <a:pt x="551352" y="275676"/>
                  </a:lnTo>
                  <a:cubicBezTo>
                    <a:pt x="551352" y="427826"/>
                    <a:pt x="427826" y="551352"/>
                    <a:pt x="275676" y="551352"/>
                  </a:cubicBezTo>
                  <a:lnTo>
                    <a:pt x="275676" y="551352"/>
                  </a:lnTo>
                  <a:cubicBezTo>
                    <a:pt x="123526" y="551352"/>
                    <a:pt x="0" y="427826"/>
                    <a:pt x="0" y="275676"/>
                  </a:cubicBezTo>
                  <a:lnTo>
                    <a:pt x="0" y="275676"/>
                  </a:lnTo>
                  <a:cubicBezTo>
                    <a:pt x="0" y="123526"/>
                    <a:pt x="123526" y="0"/>
                    <a:pt x="275676" y="0"/>
                  </a:cubicBezTo>
                  <a:close/>
                </a:path>
              </a:pathLst>
            </a:custGeom>
            <a:solidFill>
              <a:srgbClr val="F9FAFB">
                <a:alpha val="20000"/>
              </a:srgbClr>
            </a:solidFill>
            <a:ln w="25400">
              <a:solidFill>
                <a:srgbClr val="F9FAFB">
                  <a:alpha val="40000"/>
                </a:srgbClr>
              </a:solidFill>
              <a:prstDash val="solid"/>
            </a:ln>
          </p:spPr>
        </p:sp>
        <p:sp>
          <p:nvSpPr>
            <p:cNvPr id="24" name="Shape 21"/>
            <p:cNvSpPr/>
            <p:nvPr/>
          </p:nvSpPr>
          <p:spPr>
            <a:xfrm>
              <a:off x="5170039" y="6447686"/>
              <a:ext cx="213427" cy="213427"/>
            </a:xfrm>
            <a:custGeom>
              <a:avLst/>
              <a:gdLst/>
              <a:ahLst/>
              <a:cxnLst/>
              <a:rect l="l" t="t" r="r" b="b"/>
              <a:pathLst>
                <a:path w="213427" h="213427">
                  <a:moveTo>
                    <a:pt x="20009" y="26678"/>
                  </a:moveTo>
                  <a:cubicBezTo>
                    <a:pt x="8962" y="26678"/>
                    <a:pt x="0" y="35641"/>
                    <a:pt x="0" y="46687"/>
                  </a:cubicBezTo>
                  <a:cubicBezTo>
                    <a:pt x="0" y="52982"/>
                    <a:pt x="2960" y="58901"/>
                    <a:pt x="8004" y="62694"/>
                  </a:cubicBezTo>
                  <a:lnTo>
                    <a:pt x="94708" y="127723"/>
                  </a:lnTo>
                  <a:cubicBezTo>
                    <a:pt x="101836" y="133058"/>
                    <a:pt x="111590" y="133058"/>
                    <a:pt x="118719" y="127723"/>
                  </a:cubicBezTo>
                  <a:lnTo>
                    <a:pt x="205423" y="62694"/>
                  </a:lnTo>
                  <a:cubicBezTo>
                    <a:pt x="210467" y="58901"/>
                    <a:pt x="213427" y="52982"/>
                    <a:pt x="213427" y="46687"/>
                  </a:cubicBezTo>
                  <a:cubicBezTo>
                    <a:pt x="213427" y="35641"/>
                    <a:pt x="204464" y="26678"/>
                    <a:pt x="193418" y="26678"/>
                  </a:cubicBezTo>
                  <a:lnTo>
                    <a:pt x="20009" y="26678"/>
                  </a:lnTo>
                  <a:close/>
                  <a:moveTo>
                    <a:pt x="0" y="81702"/>
                  </a:moveTo>
                  <a:lnTo>
                    <a:pt x="0" y="160070"/>
                  </a:lnTo>
                  <a:cubicBezTo>
                    <a:pt x="0" y="174785"/>
                    <a:pt x="11964" y="186748"/>
                    <a:pt x="26678" y="186748"/>
                  </a:cubicBezTo>
                  <a:lnTo>
                    <a:pt x="186748" y="186748"/>
                  </a:lnTo>
                  <a:cubicBezTo>
                    <a:pt x="201463" y="186748"/>
                    <a:pt x="213427" y="174785"/>
                    <a:pt x="213427" y="160070"/>
                  </a:cubicBezTo>
                  <a:lnTo>
                    <a:pt x="213427" y="81702"/>
                  </a:lnTo>
                  <a:lnTo>
                    <a:pt x="130724" y="143730"/>
                  </a:lnTo>
                  <a:cubicBezTo>
                    <a:pt x="116509" y="154401"/>
                    <a:pt x="96917" y="154401"/>
                    <a:pt x="82703" y="143730"/>
                  </a:cubicBezTo>
                  <a:lnTo>
                    <a:pt x="0" y="81702"/>
                  </a:lnTo>
                  <a:close/>
                </a:path>
              </a:pathLst>
            </a:custGeom>
            <a:solidFill>
              <a:srgbClr val="F9FAFB"/>
            </a:solidFill>
            <a:ln/>
          </p:spPr>
        </p:sp>
        <p:sp>
          <p:nvSpPr>
            <p:cNvPr id="25" name="Text 22"/>
            <p:cNvSpPr/>
            <p:nvPr/>
          </p:nvSpPr>
          <p:spPr>
            <a:xfrm>
              <a:off x="5774748" y="6323187"/>
              <a:ext cx="1831912" cy="21342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120" dirty="0">
                  <a:solidFill>
                    <a:srgbClr val="F9FAFB">
                      <a:alpha val="80000"/>
                    </a:srgbClr>
                  </a:solidFill>
                  <a:latin typeface="Quattrocento Sans" pitchFamily="34" charset="0"/>
                  <a:ea typeface="Quattrocento Sans" pitchFamily="34" charset="-122"/>
                  <a:cs typeface="Quattrocento Sans" pitchFamily="34" charset="-120"/>
                </a:rPr>
                <a:t>Contact Founder</a:t>
              </a:r>
              <a:endParaRPr lang="en-US" sz="1600" dirty="0"/>
            </a:p>
          </p:txBody>
        </p:sp>
        <p:sp>
          <p:nvSpPr>
            <p:cNvPr id="26" name="Text 23"/>
            <p:cNvSpPr/>
            <p:nvPr/>
          </p:nvSpPr>
          <p:spPr>
            <a:xfrm>
              <a:off x="5774748" y="6536614"/>
              <a:ext cx="1849698" cy="2489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400" b="1" dirty="0">
                  <a:solidFill>
                    <a:srgbClr val="F9FAFB"/>
                  </a:solidFill>
                  <a:latin typeface="Quattrocento Sans" pitchFamily="34" charset="0"/>
                  <a:ea typeface="Quattrocento Sans" pitchFamily="34" charset="-122"/>
                  <a:cs typeface="Quattrocento Sans" pitchFamily="34" charset="-120"/>
                </a:rPr>
                <a:t>fungchinsan@mail.com</a:t>
              </a:r>
              <a:endParaRPr lang="en-US" sz="1600" dirty="0"/>
            </a:p>
          </p:txBody>
        </p:sp>
      </p:grpSp>
      <p:pic>
        <p:nvPicPr>
          <p:cNvPr id="28" name="圖片 27">
            <a:extLst>
              <a:ext uri="{FF2B5EF4-FFF2-40B4-BE49-F238E27FC236}">
                <a16:creationId xmlns:a16="http://schemas.microsoft.com/office/drawing/2014/main" id="{791CBB9C-BBCF-45A9-8349-ECACE8D64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314" y="-101631"/>
            <a:ext cx="1930188" cy="144764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145BD01-38FD-45F3-886C-C23F89DB3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4046B0A-1E9E-47C8-8A08-6B2E32F55982}"/>
              </a:ext>
            </a:extLst>
          </p:cNvPr>
          <p:cNvSpPr txBox="1"/>
          <p:nvPr/>
        </p:nvSpPr>
        <p:spPr>
          <a:xfrm>
            <a:off x="2497465" y="98969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2800" b="1" dirty="0">
                <a:solidFill>
                  <a:schemeClr val="bg1"/>
                </a:solidFill>
                <a:latin typeface="Brush Script MT" panose="03060802040406070304" pitchFamily="66" charset="0"/>
              </a:rPr>
              <a:t>Special thanks to:</a:t>
            </a:r>
            <a:endParaRPr lang="zh-HK" altLang="en-US" sz="2800" b="1" dirty="0">
              <a:solidFill>
                <a:schemeClr val="bg1"/>
              </a:solidFill>
              <a:latin typeface="Brush Script MT" panose="03060802040406070304" pitchFamily="66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55298462-96B6-47CA-8420-EBE742725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314" y="-101631"/>
            <a:ext cx="1930188" cy="1447641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8B911D11-C7B5-4172-A57A-849E592EF4DA}"/>
              </a:ext>
            </a:extLst>
          </p:cNvPr>
          <p:cNvSpPr txBox="1"/>
          <p:nvPr/>
        </p:nvSpPr>
        <p:spPr>
          <a:xfrm>
            <a:off x="4082144" y="5863976"/>
            <a:ext cx="7021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4000" b="1" dirty="0">
                <a:solidFill>
                  <a:schemeClr val="bg1"/>
                </a:solidFill>
                <a:latin typeface="Brush Script MT" panose="03060802040406070304" pitchFamily="66" charset="0"/>
              </a:rPr>
              <a:t>Fung Chin </a:t>
            </a:r>
            <a:r>
              <a:rPr lang="en-US" altLang="zh-HK" sz="4000" b="1" dirty="0" err="1">
                <a:solidFill>
                  <a:schemeClr val="bg1"/>
                </a:solidFill>
                <a:latin typeface="Brush Script MT" panose="03060802040406070304" pitchFamily="66" charset="0"/>
              </a:rPr>
              <a:t>San_Final</a:t>
            </a:r>
            <a:r>
              <a:rPr lang="en-US" altLang="zh-HK" sz="4000" b="1" dirty="0">
                <a:solidFill>
                  <a:schemeClr val="bg1"/>
                </a:solidFill>
                <a:latin typeface="Brush Script MT" panose="03060802040406070304" pitchFamily="66" charset="0"/>
              </a:rPr>
              <a:t> Project_Erb8_4</a:t>
            </a:r>
            <a:endParaRPr lang="zh-HK" altLang="en-US" sz="4000" b="1" dirty="0">
              <a:solidFill>
                <a:schemeClr val="bg1"/>
              </a:solidFill>
              <a:latin typeface="Brush Script MT" panose="03060802040406070304" pitchFamily="66" charset="0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9130B9BE-07F0-4942-A3CB-92CADF961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752" y="49801"/>
            <a:ext cx="1211305" cy="1211305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B1AF5F2C-A7B3-4A10-B586-C428BDF0D5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8577" y="49801"/>
            <a:ext cx="1123119" cy="1200959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11F38C7D-8FCE-41AA-BF7E-6949C88C74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4404" y="-101631"/>
            <a:ext cx="2206596" cy="1582088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90A1383C-805A-4D22-B051-D5FB3D849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6210" y="49801"/>
            <a:ext cx="1663314" cy="2257970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20DF4E41-BC79-4B32-A8E1-78FA6FFF35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0996" y="19912"/>
            <a:ext cx="1211305" cy="1130191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9755FA0C-6364-4A5E-9ED6-B842AAF688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" y="4869951"/>
            <a:ext cx="2808515" cy="198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886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55022" y="691966"/>
            <a:ext cx="11707091" cy="4156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273" b="1" dirty="0">
                <a:solidFill>
                  <a:srgbClr val="1F2937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What We'll Explore Today</a:t>
            </a:r>
            <a:endParaRPr lang="en-US" sz="1600" dirty="0"/>
          </a:p>
        </p:txBody>
      </p: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F8916137-1503-4CCD-A3EF-DEBE835F9D4C}"/>
              </a:ext>
            </a:extLst>
          </p:cNvPr>
          <p:cNvGrpSpPr/>
          <p:nvPr/>
        </p:nvGrpSpPr>
        <p:grpSpPr>
          <a:xfrm>
            <a:off x="355022" y="1220495"/>
            <a:ext cx="11481955" cy="5578890"/>
            <a:chOff x="363682" y="1350818"/>
            <a:chExt cx="11481955" cy="5578890"/>
          </a:xfrm>
        </p:grpSpPr>
        <p:sp>
          <p:nvSpPr>
            <p:cNvPr id="4" name="Shape 2"/>
            <p:cNvSpPr/>
            <p:nvPr/>
          </p:nvSpPr>
          <p:spPr>
            <a:xfrm>
              <a:off x="363682" y="1350818"/>
              <a:ext cx="5593773" cy="1324841"/>
            </a:xfrm>
            <a:custGeom>
              <a:avLst/>
              <a:gdLst/>
              <a:ahLst/>
              <a:cxnLst/>
              <a:rect l="l" t="t" r="r" b="b"/>
              <a:pathLst>
                <a:path w="5593773" h="1324841">
                  <a:moveTo>
                    <a:pt x="34636" y="0"/>
                  </a:moveTo>
                  <a:lnTo>
                    <a:pt x="5455221" y="0"/>
                  </a:lnTo>
                  <a:cubicBezTo>
                    <a:pt x="5531741" y="0"/>
                    <a:pt x="5593773" y="62032"/>
                    <a:pt x="5593773" y="138552"/>
                  </a:cubicBezTo>
                  <a:lnTo>
                    <a:pt x="5593773" y="1186289"/>
                  </a:lnTo>
                  <a:cubicBezTo>
                    <a:pt x="5593773" y="1262809"/>
                    <a:pt x="5531741" y="1324841"/>
                    <a:pt x="5455221" y="1324841"/>
                  </a:cubicBezTo>
                  <a:lnTo>
                    <a:pt x="34636" y="1324841"/>
                  </a:lnTo>
                  <a:cubicBezTo>
                    <a:pt x="15507" y="1324841"/>
                    <a:pt x="0" y="1309334"/>
                    <a:pt x="0" y="1290205"/>
                  </a:cubicBezTo>
                  <a:lnTo>
                    <a:pt x="0" y="34636"/>
                  </a:lnTo>
                  <a:cubicBezTo>
                    <a:pt x="0" y="15507"/>
                    <a:pt x="15507" y="0"/>
                    <a:pt x="34636" y="0"/>
                  </a:cubicBez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129886" dist="86591" dir="5400000" algn="bl" rotWithShape="0">
                <a:srgbClr val="000000">
                  <a:alpha val="10196"/>
                </a:srgbClr>
              </a:outerShdw>
            </a:effectLst>
          </p:spPr>
        </p:sp>
        <p:sp>
          <p:nvSpPr>
            <p:cNvPr id="6" name="Shape 4"/>
            <p:cNvSpPr/>
            <p:nvPr/>
          </p:nvSpPr>
          <p:spPr>
            <a:xfrm>
              <a:off x="588818" y="1558636"/>
              <a:ext cx="484909" cy="484909"/>
            </a:xfrm>
            <a:custGeom>
              <a:avLst/>
              <a:gdLst/>
              <a:ahLst/>
              <a:cxnLst/>
              <a:rect l="l" t="t" r="r" b="b"/>
              <a:pathLst>
                <a:path w="484909" h="484909">
                  <a:moveTo>
                    <a:pt x="103911" y="0"/>
                  </a:moveTo>
                  <a:lnTo>
                    <a:pt x="380998" y="0"/>
                  </a:lnTo>
                  <a:cubicBezTo>
                    <a:pt x="438348" y="0"/>
                    <a:pt x="484909" y="46561"/>
                    <a:pt x="484909" y="103911"/>
                  </a:cubicBezTo>
                  <a:lnTo>
                    <a:pt x="484909" y="380998"/>
                  </a:lnTo>
                  <a:cubicBezTo>
                    <a:pt x="484909" y="438348"/>
                    <a:pt x="438348" y="484909"/>
                    <a:pt x="380998" y="484909"/>
                  </a:cubicBezTo>
                  <a:lnTo>
                    <a:pt x="103911" y="484909"/>
                  </a:lnTo>
                  <a:cubicBezTo>
                    <a:pt x="46561" y="484909"/>
                    <a:pt x="0" y="438348"/>
                    <a:pt x="0" y="380998"/>
                  </a:cubicBezTo>
                  <a:lnTo>
                    <a:pt x="0" y="103911"/>
                  </a:lnTo>
                  <a:cubicBezTo>
                    <a:pt x="0" y="46561"/>
                    <a:pt x="46561" y="0"/>
                    <a:pt x="103911" y="0"/>
                  </a:cubicBezTo>
                  <a:close/>
                </a:path>
              </a:pathLst>
            </a:custGeom>
            <a:solidFill>
              <a:srgbClr val="006600"/>
            </a:solidFill>
            <a:ln/>
          </p:spPr>
        </p:sp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34D5B279-90AB-4F53-95D9-12B726F65565}"/>
                </a:ext>
              </a:extLst>
            </p:cNvPr>
            <p:cNvGrpSpPr/>
            <p:nvPr/>
          </p:nvGrpSpPr>
          <p:grpSpPr>
            <a:xfrm>
              <a:off x="363682" y="1350818"/>
              <a:ext cx="5489863" cy="1324841"/>
              <a:chOff x="363682" y="1350818"/>
              <a:chExt cx="5489863" cy="1324841"/>
            </a:xfrm>
          </p:grpSpPr>
          <p:sp>
            <p:nvSpPr>
              <p:cNvPr id="5" name="Shape 3"/>
              <p:cNvSpPr/>
              <p:nvPr/>
            </p:nvSpPr>
            <p:spPr>
              <a:xfrm>
                <a:off x="363682" y="1350818"/>
                <a:ext cx="34636" cy="1324841"/>
              </a:xfrm>
              <a:custGeom>
                <a:avLst/>
                <a:gdLst/>
                <a:ahLst/>
                <a:cxnLst/>
                <a:rect l="l" t="t" r="r" b="b"/>
                <a:pathLst>
                  <a:path w="34636" h="1324841">
                    <a:moveTo>
                      <a:pt x="34636" y="0"/>
                    </a:moveTo>
                    <a:lnTo>
                      <a:pt x="34636" y="0"/>
                    </a:lnTo>
                    <a:lnTo>
                      <a:pt x="34636" y="1324841"/>
                    </a:lnTo>
                    <a:lnTo>
                      <a:pt x="34636" y="1324841"/>
                    </a:lnTo>
                    <a:cubicBezTo>
                      <a:pt x="15507" y="1324841"/>
                      <a:pt x="0" y="1309334"/>
                      <a:pt x="0" y="1290205"/>
                    </a:cubicBezTo>
                    <a:lnTo>
                      <a:pt x="0" y="34636"/>
                    </a:lnTo>
                    <a:cubicBezTo>
                      <a:pt x="0" y="15520"/>
                      <a:pt x="15520" y="0"/>
                      <a:pt x="34636" y="0"/>
                    </a:cubicBezTo>
                    <a:close/>
                  </a:path>
                </a:pathLst>
              </a:custGeom>
              <a:solidFill>
                <a:srgbClr val="006600"/>
              </a:solidFill>
              <a:ln/>
            </p:spPr>
          </p:sp>
          <p:sp>
            <p:nvSpPr>
              <p:cNvPr id="7" name="Text 5"/>
              <p:cNvSpPr/>
              <p:nvPr/>
            </p:nvSpPr>
            <p:spPr>
              <a:xfrm>
                <a:off x="536864" y="1558636"/>
                <a:ext cx="588818" cy="484909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10000"/>
                  </a:lnSpc>
                </a:pPr>
                <a:r>
                  <a:rPr lang="en-US" sz="1636" b="1" dirty="0">
                    <a:solidFill>
                      <a:srgbClr val="FFFFFF"/>
                    </a:solidFill>
                    <a:latin typeface="Hedvig Letters Sans" pitchFamily="34" charset="0"/>
                    <a:ea typeface="Hedvig Letters Sans" pitchFamily="34" charset="-122"/>
                    <a:cs typeface="Hedvig Letters Sans" pitchFamily="34" charset="-120"/>
                  </a:rPr>
                  <a:t>01</a:t>
                </a:r>
                <a:endParaRPr lang="en-US" sz="1600" dirty="0"/>
              </a:p>
            </p:txBody>
          </p:sp>
          <p:sp>
            <p:nvSpPr>
              <p:cNvPr id="8" name="Text 6"/>
              <p:cNvSpPr/>
              <p:nvPr/>
            </p:nvSpPr>
            <p:spPr>
              <a:xfrm>
                <a:off x="1246909" y="1558636"/>
                <a:ext cx="4606636" cy="277091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>
                  <a:lnSpc>
                    <a:spcPct val="110000"/>
                  </a:lnSpc>
                </a:pPr>
                <a:r>
                  <a:rPr lang="en-US" sz="1636" b="1" dirty="0">
                    <a:solidFill>
                      <a:srgbClr val="1F2937"/>
                    </a:solidFill>
                    <a:latin typeface="Hedvig Letters Sans" pitchFamily="34" charset="0"/>
                    <a:ea typeface="Hedvig Letters Sans" pitchFamily="34" charset="-122"/>
                    <a:cs typeface="Hedvig Letters Sans" pitchFamily="34" charset="-120"/>
                  </a:rPr>
                  <a:t>Project Mission &amp; Vision</a:t>
                </a:r>
                <a:endParaRPr lang="en-US" sz="1600" dirty="0"/>
              </a:p>
            </p:txBody>
          </p:sp>
          <p:sp>
            <p:nvSpPr>
              <p:cNvPr id="9" name="Text 7"/>
              <p:cNvSpPr/>
              <p:nvPr/>
            </p:nvSpPr>
            <p:spPr>
              <a:xfrm>
                <a:off x="1246909" y="1905000"/>
                <a:ext cx="4580659" cy="484909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>
                  <a:lnSpc>
                    <a:spcPct val="130000"/>
                  </a:lnSpc>
                </a:pPr>
                <a:r>
                  <a:rPr lang="en-US" sz="1227" dirty="0">
                    <a:solidFill>
                      <a:srgbClr val="1F2937">
                        <a:alpha val="70000"/>
                      </a:srgbClr>
                    </a:solidFill>
                    <a:latin typeface="Quattrocento Sans" pitchFamily="34" charset="0"/>
                    <a:ea typeface="Quattrocento Sans" pitchFamily="34" charset="-122"/>
                    <a:cs typeface="Quattrocento Sans" pitchFamily="34" charset="-120"/>
                  </a:rPr>
                  <a:t>Understanding KYK Foundation's commitment to cultural harmony and community building</a:t>
                </a:r>
                <a:endParaRPr lang="en-US" sz="1600" dirty="0"/>
              </a:p>
            </p:txBody>
          </p:sp>
        </p:grpSp>
        <p:sp>
          <p:nvSpPr>
            <p:cNvPr id="10" name="Shape 8"/>
            <p:cNvSpPr/>
            <p:nvPr/>
          </p:nvSpPr>
          <p:spPr>
            <a:xfrm>
              <a:off x="6251864" y="1350818"/>
              <a:ext cx="5593773" cy="1324841"/>
            </a:xfrm>
            <a:custGeom>
              <a:avLst/>
              <a:gdLst/>
              <a:ahLst/>
              <a:cxnLst/>
              <a:rect l="l" t="t" r="r" b="b"/>
              <a:pathLst>
                <a:path w="5593773" h="1324841">
                  <a:moveTo>
                    <a:pt x="34636" y="0"/>
                  </a:moveTo>
                  <a:lnTo>
                    <a:pt x="5455221" y="0"/>
                  </a:lnTo>
                  <a:cubicBezTo>
                    <a:pt x="5531741" y="0"/>
                    <a:pt x="5593773" y="62032"/>
                    <a:pt x="5593773" y="138552"/>
                  </a:cubicBezTo>
                  <a:lnTo>
                    <a:pt x="5593773" y="1186289"/>
                  </a:lnTo>
                  <a:cubicBezTo>
                    <a:pt x="5593773" y="1262809"/>
                    <a:pt x="5531741" y="1324841"/>
                    <a:pt x="5455221" y="1324841"/>
                  </a:cubicBezTo>
                  <a:lnTo>
                    <a:pt x="34636" y="1324841"/>
                  </a:lnTo>
                  <a:cubicBezTo>
                    <a:pt x="15507" y="1324841"/>
                    <a:pt x="0" y="1309334"/>
                    <a:pt x="0" y="1290205"/>
                  </a:cubicBezTo>
                  <a:lnTo>
                    <a:pt x="0" y="34636"/>
                  </a:lnTo>
                  <a:cubicBezTo>
                    <a:pt x="0" y="15507"/>
                    <a:pt x="15507" y="0"/>
                    <a:pt x="34636" y="0"/>
                  </a:cubicBez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129886" dist="86591" dir="5400000" algn="bl" rotWithShape="0">
                <a:srgbClr val="000000">
                  <a:alpha val="10196"/>
                </a:srgbClr>
              </a:outerShdw>
            </a:effectLst>
          </p:spPr>
        </p:sp>
        <p:sp>
          <p:nvSpPr>
            <p:cNvPr id="11" name="Shape 9"/>
            <p:cNvSpPr/>
            <p:nvPr/>
          </p:nvSpPr>
          <p:spPr>
            <a:xfrm>
              <a:off x="6251864" y="1350818"/>
              <a:ext cx="34636" cy="1324841"/>
            </a:xfrm>
            <a:custGeom>
              <a:avLst/>
              <a:gdLst/>
              <a:ahLst/>
              <a:cxnLst/>
              <a:rect l="l" t="t" r="r" b="b"/>
              <a:pathLst>
                <a:path w="34636" h="1324841">
                  <a:moveTo>
                    <a:pt x="34636" y="0"/>
                  </a:moveTo>
                  <a:lnTo>
                    <a:pt x="34636" y="0"/>
                  </a:lnTo>
                  <a:lnTo>
                    <a:pt x="34636" y="1324841"/>
                  </a:lnTo>
                  <a:lnTo>
                    <a:pt x="34636" y="1324841"/>
                  </a:lnTo>
                  <a:cubicBezTo>
                    <a:pt x="15507" y="1324841"/>
                    <a:pt x="0" y="1309334"/>
                    <a:pt x="0" y="1290205"/>
                  </a:cubicBezTo>
                  <a:lnTo>
                    <a:pt x="0" y="34636"/>
                  </a:lnTo>
                  <a:cubicBezTo>
                    <a:pt x="0" y="15520"/>
                    <a:pt x="15520" y="0"/>
                    <a:pt x="34636" y="0"/>
                  </a:cubicBezTo>
                  <a:close/>
                </a:path>
              </a:pathLst>
            </a:custGeom>
            <a:solidFill>
              <a:srgbClr val="8B4513"/>
            </a:solidFill>
            <a:ln/>
          </p:spPr>
        </p:sp>
        <p:sp>
          <p:nvSpPr>
            <p:cNvPr id="12" name="Shape 10"/>
            <p:cNvSpPr/>
            <p:nvPr/>
          </p:nvSpPr>
          <p:spPr>
            <a:xfrm>
              <a:off x="6477000" y="1558636"/>
              <a:ext cx="484909" cy="484909"/>
            </a:xfrm>
            <a:custGeom>
              <a:avLst/>
              <a:gdLst/>
              <a:ahLst/>
              <a:cxnLst/>
              <a:rect l="l" t="t" r="r" b="b"/>
              <a:pathLst>
                <a:path w="484909" h="484909">
                  <a:moveTo>
                    <a:pt x="103911" y="0"/>
                  </a:moveTo>
                  <a:lnTo>
                    <a:pt x="380998" y="0"/>
                  </a:lnTo>
                  <a:cubicBezTo>
                    <a:pt x="438348" y="0"/>
                    <a:pt x="484909" y="46561"/>
                    <a:pt x="484909" y="103911"/>
                  </a:cubicBezTo>
                  <a:lnTo>
                    <a:pt x="484909" y="380998"/>
                  </a:lnTo>
                  <a:cubicBezTo>
                    <a:pt x="484909" y="438348"/>
                    <a:pt x="438348" y="484909"/>
                    <a:pt x="380998" y="484909"/>
                  </a:cubicBezTo>
                  <a:lnTo>
                    <a:pt x="103911" y="484909"/>
                  </a:lnTo>
                  <a:cubicBezTo>
                    <a:pt x="46561" y="484909"/>
                    <a:pt x="0" y="438348"/>
                    <a:pt x="0" y="380998"/>
                  </a:cubicBezTo>
                  <a:lnTo>
                    <a:pt x="0" y="103911"/>
                  </a:lnTo>
                  <a:cubicBezTo>
                    <a:pt x="0" y="46561"/>
                    <a:pt x="46561" y="0"/>
                    <a:pt x="103911" y="0"/>
                  </a:cubicBezTo>
                  <a:close/>
                </a:path>
              </a:pathLst>
            </a:custGeom>
            <a:solidFill>
              <a:srgbClr val="8B4513"/>
            </a:solidFill>
            <a:ln/>
          </p:spPr>
        </p:sp>
        <p:sp>
          <p:nvSpPr>
            <p:cNvPr id="13" name="Text 11"/>
            <p:cNvSpPr/>
            <p:nvPr/>
          </p:nvSpPr>
          <p:spPr>
            <a:xfrm>
              <a:off x="6425045" y="1558636"/>
              <a:ext cx="588818" cy="48490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en-US" sz="1636" b="1" dirty="0">
                  <a:solidFill>
                    <a:srgbClr val="FFFFFF"/>
                  </a:solidFill>
                  <a:latin typeface="Hedvig Letters Sans" pitchFamily="34" charset="0"/>
                  <a:ea typeface="Hedvig Letters Sans" pitchFamily="34" charset="-122"/>
                  <a:cs typeface="Hedvig Letters Sans" pitchFamily="34" charset="-120"/>
                </a:rPr>
                <a:t>02</a:t>
              </a:r>
              <a:endParaRPr lang="en-US" sz="1600" dirty="0"/>
            </a:p>
          </p:txBody>
        </p:sp>
        <p:sp>
          <p:nvSpPr>
            <p:cNvPr id="14" name="Text 12"/>
            <p:cNvSpPr/>
            <p:nvPr/>
          </p:nvSpPr>
          <p:spPr>
            <a:xfrm>
              <a:off x="7135091" y="1558636"/>
              <a:ext cx="4606636" cy="27709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en-US" sz="1636" b="1" dirty="0">
                  <a:solidFill>
                    <a:srgbClr val="1F2937"/>
                  </a:solidFill>
                  <a:latin typeface="Hedvig Letters Sans" pitchFamily="34" charset="0"/>
                  <a:ea typeface="Hedvig Letters Sans" pitchFamily="34" charset="-122"/>
                  <a:cs typeface="Hedvig Letters Sans" pitchFamily="34" charset="-120"/>
                </a:rPr>
                <a:t>Website Architecture</a:t>
              </a:r>
              <a:endParaRPr lang="en-US" sz="1600" dirty="0"/>
            </a:p>
          </p:txBody>
        </p:sp>
        <p:sp>
          <p:nvSpPr>
            <p:cNvPr id="15" name="Text 13"/>
            <p:cNvSpPr/>
            <p:nvPr/>
          </p:nvSpPr>
          <p:spPr>
            <a:xfrm>
              <a:off x="7135091" y="1905000"/>
              <a:ext cx="4580659" cy="48490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227" dirty="0">
                  <a:solidFill>
                    <a:srgbClr val="1F2937">
                      <a:alpha val="70000"/>
                    </a:srgbClr>
                  </a:solidFill>
                  <a:latin typeface="Quattrocento Sans" pitchFamily="34" charset="0"/>
                  <a:ea typeface="Quattrocento Sans" pitchFamily="34" charset="-122"/>
                  <a:cs typeface="Quattrocento Sans" pitchFamily="34" charset="-120"/>
                </a:rPr>
                <a:t>Complete system overview with page structure and navigation flow</a:t>
              </a:r>
              <a:endParaRPr lang="en-US" sz="1600" dirty="0"/>
            </a:p>
          </p:txBody>
        </p:sp>
        <p:sp>
          <p:nvSpPr>
            <p:cNvPr id="16" name="Shape 14"/>
            <p:cNvSpPr/>
            <p:nvPr/>
          </p:nvSpPr>
          <p:spPr>
            <a:xfrm>
              <a:off x="363682" y="2849653"/>
              <a:ext cx="5593773" cy="1324841"/>
            </a:xfrm>
            <a:custGeom>
              <a:avLst/>
              <a:gdLst/>
              <a:ahLst/>
              <a:cxnLst/>
              <a:rect l="l" t="t" r="r" b="b"/>
              <a:pathLst>
                <a:path w="5593773" h="1324841">
                  <a:moveTo>
                    <a:pt x="34636" y="0"/>
                  </a:moveTo>
                  <a:lnTo>
                    <a:pt x="5455221" y="0"/>
                  </a:lnTo>
                  <a:cubicBezTo>
                    <a:pt x="5531741" y="0"/>
                    <a:pt x="5593773" y="62032"/>
                    <a:pt x="5593773" y="138552"/>
                  </a:cubicBezTo>
                  <a:lnTo>
                    <a:pt x="5593773" y="1186289"/>
                  </a:lnTo>
                  <a:cubicBezTo>
                    <a:pt x="5593773" y="1262809"/>
                    <a:pt x="5531741" y="1324841"/>
                    <a:pt x="5455221" y="1324841"/>
                  </a:cubicBezTo>
                  <a:lnTo>
                    <a:pt x="34636" y="1324841"/>
                  </a:lnTo>
                  <a:cubicBezTo>
                    <a:pt x="15507" y="1324841"/>
                    <a:pt x="0" y="1309334"/>
                    <a:pt x="0" y="1290205"/>
                  </a:cubicBezTo>
                  <a:lnTo>
                    <a:pt x="0" y="34636"/>
                  </a:lnTo>
                  <a:cubicBezTo>
                    <a:pt x="0" y="15507"/>
                    <a:pt x="15507" y="0"/>
                    <a:pt x="34636" y="0"/>
                  </a:cubicBez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129886" dist="86591" dir="5400000" algn="bl" rotWithShape="0">
                <a:srgbClr val="000000">
                  <a:alpha val="10196"/>
                </a:srgbClr>
              </a:outerShdw>
            </a:effectLst>
          </p:spPr>
        </p:sp>
        <p:sp>
          <p:nvSpPr>
            <p:cNvPr id="17" name="Shape 15"/>
            <p:cNvSpPr/>
            <p:nvPr/>
          </p:nvSpPr>
          <p:spPr>
            <a:xfrm>
              <a:off x="363682" y="2849653"/>
              <a:ext cx="34636" cy="1324841"/>
            </a:xfrm>
            <a:custGeom>
              <a:avLst/>
              <a:gdLst/>
              <a:ahLst/>
              <a:cxnLst/>
              <a:rect l="l" t="t" r="r" b="b"/>
              <a:pathLst>
                <a:path w="34636" h="1324841">
                  <a:moveTo>
                    <a:pt x="34636" y="0"/>
                  </a:moveTo>
                  <a:lnTo>
                    <a:pt x="34636" y="0"/>
                  </a:lnTo>
                  <a:lnTo>
                    <a:pt x="34636" y="1324841"/>
                  </a:lnTo>
                  <a:lnTo>
                    <a:pt x="34636" y="1324841"/>
                  </a:lnTo>
                  <a:cubicBezTo>
                    <a:pt x="15507" y="1324841"/>
                    <a:pt x="0" y="1309334"/>
                    <a:pt x="0" y="1290205"/>
                  </a:cubicBezTo>
                  <a:lnTo>
                    <a:pt x="0" y="34636"/>
                  </a:lnTo>
                  <a:cubicBezTo>
                    <a:pt x="0" y="15520"/>
                    <a:pt x="15520" y="0"/>
                    <a:pt x="34636" y="0"/>
                  </a:cubicBezTo>
                  <a:close/>
                </a:path>
              </a:pathLst>
            </a:custGeom>
            <a:solidFill>
              <a:srgbClr val="065F46"/>
            </a:solidFill>
            <a:ln/>
          </p:spPr>
        </p:sp>
        <p:sp>
          <p:nvSpPr>
            <p:cNvPr id="18" name="Shape 16"/>
            <p:cNvSpPr/>
            <p:nvPr/>
          </p:nvSpPr>
          <p:spPr>
            <a:xfrm>
              <a:off x="588818" y="3057471"/>
              <a:ext cx="484909" cy="484909"/>
            </a:xfrm>
            <a:custGeom>
              <a:avLst/>
              <a:gdLst/>
              <a:ahLst/>
              <a:cxnLst/>
              <a:rect l="l" t="t" r="r" b="b"/>
              <a:pathLst>
                <a:path w="484909" h="484909">
                  <a:moveTo>
                    <a:pt x="103911" y="0"/>
                  </a:moveTo>
                  <a:lnTo>
                    <a:pt x="380998" y="0"/>
                  </a:lnTo>
                  <a:cubicBezTo>
                    <a:pt x="438348" y="0"/>
                    <a:pt x="484909" y="46561"/>
                    <a:pt x="484909" y="103911"/>
                  </a:cubicBezTo>
                  <a:lnTo>
                    <a:pt x="484909" y="380998"/>
                  </a:lnTo>
                  <a:cubicBezTo>
                    <a:pt x="484909" y="438348"/>
                    <a:pt x="438348" y="484909"/>
                    <a:pt x="380998" y="484909"/>
                  </a:cubicBezTo>
                  <a:lnTo>
                    <a:pt x="103911" y="484909"/>
                  </a:lnTo>
                  <a:cubicBezTo>
                    <a:pt x="46561" y="484909"/>
                    <a:pt x="0" y="438348"/>
                    <a:pt x="0" y="380998"/>
                  </a:cubicBezTo>
                  <a:lnTo>
                    <a:pt x="0" y="103911"/>
                  </a:lnTo>
                  <a:cubicBezTo>
                    <a:pt x="0" y="46561"/>
                    <a:pt x="46561" y="0"/>
                    <a:pt x="103911" y="0"/>
                  </a:cubicBezTo>
                  <a:close/>
                </a:path>
              </a:pathLst>
            </a:custGeom>
            <a:solidFill>
              <a:srgbClr val="065F46"/>
            </a:solidFill>
            <a:ln/>
          </p:spPr>
        </p:sp>
        <p:sp>
          <p:nvSpPr>
            <p:cNvPr id="19" name="Text 17"/>
            <p:cNvSpPr/>
            <p:nvPr/>
          </p:nvSpPr>
          <p:spPr>
            <a:xfrm>
              <a:off x="536864" y="3057471"/>
              <a:ext cx="588818" cy="48490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en-US" sz="1636" b="1" dirty="0">
                  <a:solidFill>
                    <a:srgbClr val="FFFFFF"/>
                  </a:solidFill>
                  <a:latin typeface="Hedvig Letters Sans" pitchFamily="34" charset="0"/>
                  <a:ea typeface="Hedvig Letters Sans" pitchFamily="34" charset="-122"/>
                  <a:cs typeface="Hedvig Letters Sans" pitchFamily="34" charset="-120"/>
                </a:rPr>
                <a:t>03</a:t>
              </a:r>
              <a:endParaRPr lang="en-US" sz="1600" dirty="0"/>
            </a:p>
          </p:txBody>
        </p:sp>
        <p:sp>
          <p:nvSpPr>
            <p:cNvPr id="20" name="Text 18"/>
            <p:cNvSpPr/>
            <p:nvPr/>
          </p:nvSpPr>
          <p:spPr>
            <a:xfrm>
              <a:off x="1246909" y="3057471"/>
              <a:ext cx="4251614" cy="27709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en-US" sz="1636" b="1" dirty="0">
                  <a:solidFill>
                    <a:srgbClr val="1F2937"/>
                  </a:solidFill>
                  <a:latin typeface="Hedvig Letters Sans" pitchFamily="34" charset="0"/>
                  <a:ea typeface="Hedvig Letters Sans" pitchFamily="34" charset="-122"/>
                  <a:cs typeface="Hedvig Letters Sans" pitchFamily="34" charset="-120"/>
                </a:rPr>
                <a:t>User Personas &amp; Stories</a:t>
              </a:r>
              <a:endParaRPr lang="en-US" sz="1600" dirty="0"/>
            </a:p>
          </p:txBody>
        </p:sp>
        <p:sp>
          <p:nvSpPr>
            <p:cNvPr id="21" name="Text 19"/>
            <p:cNvSpPr/>
            <p:nvPr/>
          </p:nvSpPr>
          <p:spPr>
            <a:xfrm>
              <a:off x="1246909" y="3403835"/>
              <a:ext cx="4225636" cy="24245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227" dirty="0">
                  <a:solidFill>
                    <a:srgbClr val="1F2937">
                      <a:alpha val="70000"/>
                    </a:srgbClr>
                  </a:solidFill>
                  <a:latin typeface="Quattrocento Sans" pitchFamily="34" charset="0"/>
                  <a:ea typeface="Quattrocento Sans" pitchFamily="34" charset="-122"/>
                  <a:cs typeface="Quattrocento Sans" pitchFamily="34" charset="-120"/>
                </a:rPr>
                <a:t>Who we serve and their unique needs, motivations, and goals</a:t>
              </a:r>
              <a:endParaRPr lang="en-US" sz="1600" dirty="0"/>
            </a:p>
          </p:txBody>
        </p:sp>
        <p:sp>
          <p:nvSpPr>
            <p:cNvPr id="22" name="Shape 20"/>
            <p:cNvSpPr/>
            <p:nvPr/>
          </p:nvSpPr>
          <p:spPr>
            <a:xfrm>
              <a:off x="6251864" y="2849653"/>
              <a:ext cx="5593773" cy="1324841"/>
            </a:xfrm>
            <a:custGeom>
              <a:avLst/>
              <a:gdLst/>
              <a:ahLst/>
              <a:cxnLst/>
              <a:rect l="l" t="t" r="r" b="b"/>
              <a:pathLst>
                <a:path w="5593773" h="1324841">
                  <a:moveTo>
                    <a:pt x="34636" y="0"/>
                  </a:moveTo>
                  <a:lnTo>
                    <a:pt x="5455221" y="0"/>
                  </a:lnTo>
                  <a:cubicBezTo>
                    <a:pt x="5531741" y="0"/>
                    <a:pt x="5593773" y="62032"/>
                    <a:pt x="5593773" y="138552"/>
                  </a:cubicBezTo>
                  <a:lnTo>
                    <a:pt x="5593773" y="1186289"/>
                  </a:lnTo>
                  <a:cubicBezTo>
                    <a:pt x="5593773" y="1262809"/>
                    <a:pt x="5531741" y="1324841"/>
                    <a:pt x="5455221" y="1324841"/>
                  </a:cubicBezTo>
                  <a:lnTo>
                    <a:pt x="34636" y="1324841"/>
                  </a:lnTo>
                  <a:cubicBezTo>
                    <a:pt x="15507" y="1324841"/>
                    <a:pt x="0" y="1309334"/>
                    <a:pt x="0" y="1290205"/>
                  </a:cubicBezTo>
                  <a:lnTo>
                    <a:pt x="0" y="34636"/>
                  </a:lnTo>
                  <a:cubicBezTo>
                    <a:pt x="0" y="15507"/>
                    <a:pt x="15507" y="0"/>
                    <a:pt x="34636" y="0"/>
                  </a:cubicBez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129886" dist="86591" dir="5400000" algn="bl" rotWithShape="0">
                <a:srgbClr val="000000">
                  <a:alpha val="10196"/>
                </a:srgbClr>
              </a:outerShdw>
            </a:effectLst>
          </p:spPr>
        </p:sp>
        <p:sp>
          <p:nvSpPr>
            <p:cNvPr id="23" name="Shape 21"/>
            <p:cNvSpPr/>
            <p:nvPr/>
          </p:nvSpPr>
          <p:spPr>
            <a:xfrm>
              <a:off x="6251864" y="2849653"/>
              <a:ext cx="34636" cy="1324841"/>
            </a:xfrm>
            <a:custGeom>
              <a:avLst/>
              <a:gdLst/>
              <a:ahLst/>
              <a:cxnLst/>
              <a:rect l="l" t="t" r="r" b="b"/>
              <a:pathLst>
                <a:path w="34636" h="1324841">
                  <a:moveTo>
                    <a:pt x="34636" y="0"/>
                  </a:moveTo>
                  <a:lnTo>
                    <a:pt x="34636" y="0"/>
                  </a:lnTo>
                  <a:lnTo>
                    <a:pt x="34636" y="1324841"/>
                  </a:lnTo>
                  <a:lnTo>
                    <a:pt x="34636" y="1324841"/>
                  </a:lnTo>
                  <a:cubicBezTo>
                    <a:pt x="15507" y="1324841"/>
                    <a:pt x="0" y="1309334"/>
                    <a:pt x="0" y="1290205"/>
                  </a:cubicBezTo>
                  <a:lnTo>
                    <a:pt x="0" y="34636"/>
                  </a:lnTo>
                  <a:cubicBezTo>
                    <a:pt x="0" y="15520"/>
                    <a:pt x="15520" y="0"/>
                    <a:pt x="34636" y="0"/>
                  </a:cubicBezTo>
                  <a:close/>
                </a:path>
              </a:pathLst>
            </a:custGeom>
            <a:solidFill>
              <a:srgbClr val="006600"/>
            </a:solidFill>
            <a:ln/>
          </p:spPr>
        </p:sp>
        <p:sp>
          <p:nvSpPr>
            <p:cNvPr id="24" name="Shape 22"/>
            <p:cNvSpPr/>
            <p:nvPr/>
          </p:nvSpPr>
          <p:spPr>
            <a:xfrm>
              <a:off x="6477000" y="3057471"/>
              <a:ext cx="484909" cy="484909"/>
            </a:xfrm>
            <a:custGeom>
              <a:avLst/>
              <a:gdLst/>
              <a:ahLst/>
              <a:cxnLst/>
              <a:rect l="l" t="t" r="r" b="b"/>
              <a:pathLst>
                <a:path w="484909" h="484909">
                  <a:moveTo>
                    <a:pt x="103911" y="0"/>
                  </a:moveTo>
                  <a:lnTo>
                    <a:pt x="380998" y="0"/>
                  </a:lnTo>
                  <a:cubicBezTo>
                    <a:pt x="438348" y="0"/>
                    <a:pt x="484909" y="46561"/>
                    <a:pt x="484909" y="103911"/>
                  </a:cubicBezTo>
                  <a:lnTo>
                    <a:pt x="484909" y="380998"/>
                  </a:lnTo>
                  <a:cubicBezTo>
                    <a:pt x="484909" y="438348"/>
                    <a:pt x="438348" y="484909"/>
                    <a:pt x="380998" y="484909"/>
                  </a:cubicBezTo>
                  <a:lnTo>
                    <a:pt x="103911" y="484909"/>
                  </a:lnTo>
                  <a:cubicBezTo>
                    <a:pt x="46561" y="484909"/>
                    <a:pt x="0" y="438348"/>
                    <a:pt x="0" y="380998"/>
                  </a:cubicBezTo>
                  <a:lnTo>
                    <a:pt x="0" y="103911"/>
                  </a:lnTo>
                  <a:cubicBezTo>
                    <a:pt x="0" y="46561"/>
                    <a:pt x="46561" y="0"/>
                    <a:pt x="103911" y="0"/>
                  </a:cubicBezTo>
                  <a:close/>
                </a:path>
              </a:pathLst>
            </a:custGeom>
            <a:solidFill>
              <a:srgbClr val="006600"/>
            </a:solidFill>
            <a:ln/>
          </p:spPr>
        </p:sp>
        <p:sp>
          <p:nvSpPr>
            <p:cNvPr id="25" name="Text 23"/>
            <p:cNvSpPr/>
            <p:nvPr/>
          </p:nvSpPr>
          <p:spPr>
            <a:xfrm>
              <a:off x="6425045" y="3057471"/>
              <a:ext cx="588818" cy="48490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en-US" sz="1636" b="1" dirty="0">
                  <a:solidFill>
                    <a:srgbClr val="FFFFFF"/>
                  </a:solidFill>
                  <a:latin typeface="Hedvig Letters Sans" pitchFamily="34" charset="0"/>
                  <a:ea typeface="Hedvig Letters Sans" pitchFamily="34" charset="-122"/>
                  <a:cs typeface="Hedvig Letters Sans" pitchFamily="34" charset="-120"/>
                </a:rPr>
                <a:t>04</a:t>
              </a:r>
              <a:endParaRPr lang="en-US" sz="1600" dirty="0"/>
            </a:p>
          </p:txBody>
        </p:sp>
        <p:sp>
          <p:nvSpPr>
            <p:cNvPr id="26" name="Text 24"/>
            <p:cNvSpPr/>
            <p:nvPr/>
          </p:nvSpPr>
          <p:spPr>
            <a:xfrm>
              <a:off x="7135091" y="3057471"/>
              <a:ext cx="4606636" cy="27709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en-US" sz="1636" b="1" dirty="0">
                  <a:solidFill>
                    <a:srgbClr val="1F2937"/>
                  </a:solidFill>
                  <a:latin typeface="Hedvig Letters Sans" pitchFamily="34" charset="0"/>
                  <a:ea typeface="Hedvig Letters Sans" pitchFamily="34" charset="-122"/>
                  <a:cs typeface="Hedvig Letters Sans" pitchFamily="34" charset="-120"/>
                </a:rPr>
                <a:t>User Flow Diagrams</a:t>
              </a:r>
              <a:endParaRPr lang="en-US" sz="1600" dirty="0"/>
            </a:p>
          </p:txBody>
        </p:sp>
        <p:sp>
          <p:nvSpPr>
            <p:cNvPr id="27" name="Text 25"/>
            <p:cNvSpPr/>
            <p:nvPr/>
          </p:nvSpPr>
          <p:spPr>
            <a:xfrm>
              <a:off x="7135091" y="3403835"/>
              <a:ext cx="4580659" cy="48490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227" dirty="0">
                  <a:solidFill>
                    <a:srgbClr val="1F2937">
                      <a:alpha val="70000"/>
                    </a:srgbClr>
                  </a:solidFill>
                  <a:latin typeface="Quattrocento Sans" pitchFamily="34" charset="0"/>
                  <a:ea typeface="Quattrocento Sans" pitchFamily="34" charset="-122"/>
                  <a:cs typeface="Quattrocento Sans" pitchFamily="34" charset="-120"/>
                </a:rPr>
                <a:t>UML diagrams visualizing workshop discovery and donation journeys</a:t>
              </a:r>
              <a:endParaRPr lang="en-US" sz="1600" dirty="0"/>
            </a:p>
          </p:txBody>
        </p:sp>
        <p:sp>
          <p:nvSpPr>
            <p:cNvPr id="28" name="Shape 26"/>
            <p:cNvSpPr/>
            <p:nvPr/>
          </p:nvSpPr>
          <p:spPr>
            <a:xfrm>
              <a:off x="363682" y="4348487"/>
              <a:ext cx="5593773" cy="1082386"/>
            </a:xfrm>
            <a:custGeom>
              <a:avLst/>
              <a:gdLst/>
              <a:ahLst/>
              <a:cxnLst/>
              <a:rect l="l" t="t" r="r" b="b"/>
              <a:pathLst>
                <a:path w="5593773" h="1082386">
                  <a:moveTo>
                    <a:pt x="34636" y="0"/>
                  </a:moveTo>
                  <a:lnTo>
                    <a:pt x="5455227" y="0"/>
                  </a:lnTo>
                  <a:cubicBezTo>
                    <a:pt x="5531744" y="0"/>
                    <a:pt x="5593773" y="62029"/>
                    <a:pt x="5593773" y="138545"/>
                  </a:cubicBezTo>
                  <a:lnTo>
                    <a:pt x="5593773" y="943841"/>
                  </a:lnTo>
                  <a:cubicBezTo>
                    <a:pt x="5593773" y="1020357"/>
                    <a:pt x="5531744" y="1082386"/>
                    <a:pt x="5455227" y="1082386"/>
                  </a:cubicBezTo>
                  <a:lnTo>
                    <a:pt x="34636" y="1082386"/>
                  </a:lnTo>
                  <a:cubicBezTo>
                    <a:pt x="15507" y="1082386"/>
                    <a:pt x="0" y="1066879"/>
                    <a:pt x="0" y="1047750"/>
                  </a:cubicBezTo>
                  <a:lnTo>
                    <a:pt x="0" y="34636"/>
                  </a:lnTo>
                  <a:cubicBezTo>
                    <a:pt x="0" y="15507"/>
                    <a:pt x="15507" y="0"/>
                    <a:pt x="34636" y="0"/>
                  </a:cubicBez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129886" dist="86591" dir="5400000" algn="bl" rotWithShape="0">
                <a:srgbClr val="000000">
                  <a:alpha val="10196"/>
                </a:srgbClr>
              </a:outerShdw>
            </a:effectLst>
          </p:spPr>
        </p:sp>
        <p:sp>
          <p:nvSpPr>
            <p:cNvPr id="29" name="Shape 27"/>
            <p:cNvSpPr/>
            <p:nvPr/>
          </p:nvSpPr>
          <p:spPr>
            <a:xfrm>
              <a:off x="363682" y="4348487"/>
              <a:ext cx="34636" cy="1082386"/>
            </a:xfrm>
            <a:custGeom>
              <a:avLst/>
              <a:gdLst/>
              <a:ahLst/>
              <a:cxnLst/>
              <a:rect l="l" t="t" r="r" b="b"/>
              <a:pathLst>
                <a:path w="34636" h="1082386">
                  <a:moveTo>
                    <a:pt x="34636" y="0"/>
                  </a:moveTo>
                  <a:lnTo>
                    <a:pt x="34636" y="0"/>
                  </a:lnTo>
                  <a:lnTo>
                    <a:pt x="34636" y="1082386"/>
                  </a:lnTo>
                  <a:lnTo>
                    <a:pt x="34636" y="1082386"/>
                  </a:lnTo>
                  <a:cubicBezTo>
                    <a:pt x="15507" y="1082386"/>
                    <a:pt x="0" y="1066879"/>
                    <a:pt x="0" y="1047750"/>
                  </a:cubicBezTo>
                  <a:lnTo>
                    <a:pt x="0" y="34636"/>
                  </a:lnTo>
                  <a:cubicBezTo>
                    <a:pt x="0" y="15520"/>
                    <a:pt x="15520" y="0"/>
                    <a:pt x="34636" y="0"/>
                  </a:cubicBezTo>
                  <a:close/>
                </a:path>
              </a:pathLst>
            </a:custGeom>
            <a:solidFill>
              <a:srgbClr val="8B4513"/>
            </a:solidFill>
            <a:ln/>
          </p:spPr>
        </p:sp>
        <p:sp>
          <p:nvSpPr>
            <p:cNvPr id="30" name="Shape 28"/>
            <p:cNvSpPr/>
            <p:nvPr/>
          </p:nvSpPr>
          <p:spPr>
            <a:xfrm>
              <a:off x="588818" y="4556305"/>
              <a:ext cx="484909" cy="484909"/>
            </a:xfrm>
            <a:custGeom>
              <a:avLst/>
              <a:gdLst/>
              <a:ahLst/>
              <a:cxnLst/>
              <a:rect l="l" t="t" r="r" b="b"/>
              <a:pathLst>
                <a:path w="484909" h="484909">
                  <a:moveTo>
                    <a:pt x="103911" y="0"/>
                  </a:moveTo>
                  <a:lnTo>
                    <a:pt x="380998" y="0"/>
                  </a:lnTo>
                  <a:cubicBezTo>
                    <a:pt x="438348" y="0"/>
                    <a:pt x="484909" y="46561"/>
                    <a:pt x="484909" y="103911"/>
                  </a:cubicBezTo>
                  <a:lnTo>
                    <a:pt x="484909" y="380998"/>
                  </a:lnTo>
                  <a:cubicBezTo>
                    <a:pt x="484909" y="438348"/>
                    <a:pt x="438348" y="484909"/>
                    <a:pt x="380998" y="484909"/>
                  </a:cubicBezTo>
                  <a:lnTo>
                    <a:pt x="103911" y="484909"/>
                  </a:lnTo>
                  <a:cubicBezTo>
                    <a:pt x="46561" y="484909"/>
                    <a:pt x="0" y="438348"/>
                    <a:pt x="0" y="380998"/>
                  </a:cubicBezTo>
                  <a:lnTo>
                    <a:pt x="0" y="103911"/>
                  </a:lnTo>
                  <a:cubicBezTo>
                    <a:pt x="0" y="46561"/>
                    <a:pt x="46561" y="0"/>
                    <a:pt x="103911" y="0"/>
                  </a:cubicBezTo>
                  <a:close/>
                </a:path>
              </a:pathLst>
            </a:custGeom>
            <a:solidFill>
              <a:srgbClr val="8B4513"/>
            </a:solidFill>
            <a:ln/>
          </p:spPr>
        </p:sp>
        <p:sp>
          <p:nvSpPr>
            <p:cNvPr id="31" name="Text 29"/>
            <p:cNvSpPr/>
            <p:nvPr/>
          </p:nvSpPr>
          <p:spPr>
            <a:xfrm>
              <a:off x="536864" y="4556305"/>
              <a:ext cx="588818" cy="48490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en-US" sz="1636" b="1" dirty="0">
                  <a:solidFill>
                    <a:srgbClr val="FFFFFF"/>
                  </a:solidFill>
                  <a:latin typeface="Hedvig Letters Sans" pitchFamily="34" charset="0"/>
                  <a:ea typeface="Hedvig Letters Sans" pitchFamily="34" charset="-122"/>
                  <a:cs typeface="Hedvig Letters Sans" pitchFamily="34" charset="-120"/>
                </a:rPr>
                <a:t>05</a:t>
              </a:r>
              <a:endParaRPr lang="en-US" sz="1600" dirty="0"/>
            </a:p>
          </p:txBody>
        </p:sp>
        <p:sp>
          <p:nvSpPr>
            <p:cNvPr id="32" name="Text 30"/>
            <p:cNvSpPr/>
            <p:nvPr/>
          </p:nvSpPr>
          <p:spPr>
            <a:xfrm>
              <a:off x="1246909" y="4556305"/>
              <a:ext cx="4520045" cy="27709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en-US" sz="1636" b="1" dirty="0">
                  <a:solidFill>
                    <a:srgbClr val="1F2937"/>
                  </a:solidFill>
                  <a:latin typeface="Hedvig Letters Sans" pitchFamily="34" charset="0"/>
                  <a:ea typeface="Hedvig Letters Sans" pitchFamily="34" charset="-122"/>
                  <a:cs typeface="Hedvig Letters Sans" pitchFamily="34" charset="-120"/>
                </a:rPr>
                <a:t>Workshop System</a:t>
              </a:r>
              <a:endParaRPr lang="en-US" sz="1600" dirty="0"/>
            </a:p>
          </p:txBody>
        </p:sp>
        <p:sp>
          <p:nvSpPr>
            <p:cNvPr id="33" name="Text 31"/>
            <p:cNvSpPr/>
            <p:nvPr/>
          </p:nvSpPr>
          <p:spPr>
            <a:xfrm>
              <a:off x="1246909" y="4902669"/>
              <a:ext cx="4494068" cy="24245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227" dirty="0">
                  <a:solidFill>
                    <a:srgbClr val="1F2937">
                      <a:alpha val="70000"/>
                    </a:srgbClr>
                  </a:solidFill>
                  <a:latin typeface="Quattrocento Sans" pitchFamily="34" charset="0"/>
                  <a:ea typeface="Quattrocento Sans" pitchFamily="34" charset="-122"/>
                  <a:cs typeface="Quattrocento Sans" pitchFamily="34" charset="-120"/>
                </a:rPr>
                <a:t>Three cultural workshops: Urdu, Milk Tea, and Henna experiences</a:t>
              </a:r>
              <a:endParaRPr lang="en-US" sz="1600" dirty="0"/>
            </a:p>
          </p:txBody>
        </p:sp>
        <p:sp>
          <p:nvSpPr>
            <p:cNvPr id="34" name="Shape 32"/>
            <p:cNvSpPr/>
            <p:nvPr/>
          </p:nvSpPr>
          <p:spPr>
            <a:xfrm>
              <a:off x="6251864" y="4348487"/>
              <a:ext cx="5593773" cy="1082386"/>
            </a:xfrm>
            <a:custGeom>
              <a:avLst/>
              <a:gdLst/>
              <a:ahLst/>
              <a:cxnLst/>
              <a:rect l="l" t="t" r="r" b="b"/>
              <a:pathLst>
                <a:path w="5593773" h="1082386">
                  <a:moveTo>
                    <a:pt x="34636" y="0"/>
                  </a:moveTo>
                  <a:lnTo>
                    <a:pt x="5455227" y="0"/>
                  </a:lnTo>
                  <a:cubicBezTo>
                    <a:pt x="5531744" y="0"/>
                    <a:pt x="5593773" y="62029"/>
                    <a:pt x="5593773" y="138545"/>
                  </a:cubicBezTo>
                  <a:lnTo>
                    <a:pt x="5593773" y="943841"/>
                  </a:lnTo>
                  <a:cubicBezTo>
                    <a:pt x="5593773" y="1020357"/>
                    <a:pt x="5531744" y="1082386"/>
                    <a:pt x="5455227" y="1082386"/>
                  </a:cubicBezTo>
                  <a:lnTo>
                    <a:pt x="34636" y="1082386"/>
                  </a:lnTo>
                  <a:cubicBezTo>
                    <a:pt x="15507" y="1082386"/>
                    <a:pt x="0" y="1066879"/>
                    <a:pt x="0" y="1047750"/>
                  </a:cubicBezTo>
                  <a:lnTo>
                    <a:pt x="0" y="34636"/>
                  </a:lnTo>
                  <a:cubicBezTo>
                    <a:pt x="0" y="15507"/>
                    <a:pt x="15507" y="0"/>
                    <a:pt x="34636" y="0"/>
                  </a:cubicBez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129886" dist="86591" dir="5400000" algn="bl" rotWithShape="0">
                <a:srgbClr val="000000">
                  <a:alpha val="10196"/>
                </a:srgbClr>
              </a:outerShdw>
            </a:effectLst>
          </p:spPr>
        </p:sp>
        <p:sp>
          <p:nvSpPr>
            <p:cNvPr id="35" name="Shape 33"/>
            <p:cNvSpPr/>
            <p:nvPr/>
          </p:nvSpPr>
          <p:spPr>
            <a:xfrm>
              <a:off x="6251864" y="4348487"/>
              <a:ext cx="34636" cy="1082386"/>
            </a:xfrm>
            <a:custGeom>
              <a:avLst/>
              <a:gdLst/>
              <a:ahLst/>
              <a:cxnLst/>
              <a:rect l="l" t="t" r="r" b="b"/>
              <a:pathLst>
                <a:path w="34636" h="1082386">
                  <a:moveTo>
                    <a:pt x="34636" y="0"/>
                  </a:moveTo>
                  <a:lnTo>
                    <a:pt x="34636" y="0"/>
                  </a:lnTo>
                  <a:lnTo>
                    <a:pt x="34636" y="1082386"/>
                  </a:lnTo>
                  <a:lnTo>
                    <a:pt x="34636" y="1082386"/>
                  </a:lnTo>
                  <a:cubicBezTo>
                    <a:pt x="15507" y="1082386"/>
                    <a:pt x="0" y="1066879"/>
                    <a:pt x="0" y="1047750"/>
                  </a:cubicBezTo>
                  <a:lnTo>
                    <a:pt x="0" y="34636"/>
                  </a:lnTo>
                  <a:cubicBezTo>
                    <a:pt x="0" y="15520"/>
                    <a:pt x="15520" y="0"/>
                    <a:pt x="34636" y="0"/>
                  </a:cubicBezTo>
                  <a:close/>
                </a:path>
              </a:pathLst>
            </a:custGeom>
            <a:solidFill>
              <a:srgbClr val="065F46"/>
            </a:solidFill>
            <a:ln/>
          </p:spPr>
        </p:sp>
        <p:sp>
          <p:nvSpPr>
            <p:cNvPr id="36" name="Shape 34"/>
            <p:cNvSpPr/>
            <p:nvPr/>
          </p:nvSpPr>
          <p:spPr>
            <a:xfrm>
              <a:off x="6477000" y="4556305"/>
              <a:ext cx="484909" cy="484909"/>
            </a:xfrm>
            <a:custGeom>
              <a:avLst/>
              <a:gdLst/>
              <a:ahLst/>
              <a:cxnLst/>
              <a:rect l="l" t="t" r="r" b="b"/>
              <a:pathLst>
                <a:path w="484909" h="484909">
                  <a:moveTo>
                    <a:pt x="103911" y="0"/>
                  </a:moveTo>
                  <a:lnTo>
                    <a:pt x="380998" y="0"/>
                  </a:lnTo>
                  <a:cubicBezTo>
                    <a:pt x="438348" y="0"/>
                    <a:pt x="484909" y="46561"/>
                    <a:pt x="484909" y="103911"/>
                  </a:cubicBezTo>
                  <a:lnTo>
                    <a:pt x="484909" y="380998"/>
                  </a:lnTo>
                  <a:cubicBezTo>
                    <a:pt x="484909" y="438348"/>
                    <a:pt x="438348" y="484909"/>
                    <a:pt x="380998" y="484909"/>
                  </a:cubicBezTo>
                  <a:lnTo>
                    <a:pt x="103911" y="484909"/>
                  </a:lnTo>
                  <a:cubicBezTo>
                    <a:pt x="46561" y="484909"/>
                    <a:pt x="0" y="438348"/>
                    <a:pt x="0" y="380998"/>
                  </a:cubicBezTo>
                  <a:lnTo>
                    <a:pt x="0" y="103911"/>
                  </a:lnTo>
                  <a:cubicBezTo>
                    <a:pt x="0" y="46561"/>
                    <a:pt x="46561" y="0"/>
                    <a:pt x="103911" y="0"/>
                  </a:cubicBezTo>
                  <a:close/>
                </a:path>
              </a:pathLst>
            </a:custGeom>
            <a:solidFill>
              <a:srgbClr val="065F46"/>
            </a:solidFill>
            <a:ln/>
          </p:spPr>
        </p:sp>
        <p:sp>
          <p:nvSpPr>
            <p:cNvPr id="37" name="Text 35"/>
            <p:cNvSpPr/>
            <p:nvPr/>
          </p:nvSpPr>
          <p:spPr>
            <a:xfrm>
              <a:off x="6425045" y="4556305"/>
              <a:ext cx="588818" cy="48490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en-US" sz="1636" b="1" dirty="0">
                  <a:solidFill>
                    <a:srgbClr val="FFFFFF"/>
                  </a:solidFill>
                  <a:latin typeface="Hedvig Letters Sans" pitchFamily="34" charset="0"/>
                  <a:ea typeface="Hedvig Letters Sans" pitchFamily="34" charset="-122"/>
                  <a:cs typeface="Hedvig Letters Sans" pitchFamily="34" charset="-120"/>
                </a:rPr>
                <a:t>06</a:t>
              </a:r>
              <a:endParaRPr lang="en-US" sz="1600" dirty="0"/>
            </a:p>
          </p:txBody>
        </p:sp>
        <p:sp>
          <p:nvSpPr>
            <p:cNvPr id="38" name="Text 36"/>
            <p:cNvSpPr/>
            <p:nvPr/>
          </p:nvSpPr>
          <p:spPr>
            <a:xfrm>
              <a:off x="7135091" y="4556305"/>
              <a:ext cx="4546023" cy="27709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en-US" sz="1636" b="1" dirty="0">
                  <a:solidFill>
                    <a:srgbClr val="1F2937"/>
                  </a:solidFill>
                  <a:latin typeface="Hedvig Letters Sans" pitchFamily="34" charset="0"/>
                  <a:ea typeface="Hedvig Letters Sans" pitchFamily="34" charset="-122"/>
                  <a:cs typeface="Hedvig Letters Sans" pitchFamily="34" charset="-120"/>
                </a:rPr>
                <a:t>Donation Platform</a:t>
              </a:r>
              <a:endParaRPr lang="en-US" sz="1600" dirty="0"/>
            </a:p>
          </p:txBody>
        </p:sp>
        <p:sp>
          <p:nvSpPr>
            <p:cNvPr id="39" name="Text 37"/>
            <p:cNvSpPr/>
            <p:nvPr/>
          </p:nvSpPr>
          <p:spPr>
            <a:xfrm>
              <a:off x="7135091" y="4902669"/>
              <a:ext cx="4520045" cy="24245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227" dirty="0">
                  <a:solidFill>
                    <a:srgbClr val="1F2937">
                      <a:alpha val="70000"/>
                    </a:srgbClr>
                  </a:solidFill>
                  <a:latin typeface="Quattrocento Sans" pitchFamily="34" charset="0"/>
                  <a:ea typeface="Quattrocento Sans" pitchFamily="34" charset="-122"/>
                  <a:cs typeface="Quattrocento Sans" pitchFamily="34" charset="-120"/>
                </a:rPr>
                <a:t>Seamless giving experience with receipt options and transparency</a:t>
              </a:r>
              <a:endParaRPr lang="en-US" sz="1600" dirty="0"/>
            </a:p>
          </p:txBody>
        </p:sp>
        <p:sp>
          <p:nvSpPr>
            <p:cNvPr id="40" name="Shape 38"/>
            <p:cNvSpPr/>
            <p:nvPr/>
          </p:nvSpPr>
          <p:spPr>
            <a:xfrm>
              <a:off x="363682" y="5604867"/>
              <a:ext cx="5593773" cy="1324841"/>
            </a:xfrm>
            <a:custGeom>
              <a:avLst/>
              <a:gdLst/>
              <a:ahLst/>
              <a:cxnLst/>
              <a:rect l="l" t="t" r="r" b="b"/>
              <a:pathLst>
                <a:path w="5593773" h="1324841">
                  <a:moveTo>
                    <a:pt x="34636" y="0"/>
                  </a:moveTo>
                  <a:lnTo>
                    <a:pt x="5455221" y="0"/>
                  </a:lnTo>
                  <a:cubicBezTo>
                    <a:pt x="5531741" y="0"/>
                    <a:pt x="5593773" y="62032"/>
                    <a:pt x="5593773" y="138552"/>
                  </a:cubicBezTo>
                  <a:lnTo>
                    <a:pt x="5593773" y="1186289"/>
                  </a:lnTo>
                  <a:cubicBezTo>
                    <a:pt x="5593773" y="1262809"/>
                    <a:pt x="5531741" y="1324841"/>
                    <a:pt x="5455221" y="1324841"/>
                  </a:cubicBezTo>
                  <a:lnTo>
                    <a:pt x="34636" y="1324841"/>
                  </a:lnTo>
                  <a:cubicBezTo>
                    <a:pt x="15507" y="1324841"/>
                    <a:pt x="0" y="1309334"/>
                    <a:pt x="0" y="1290205"/>
                  </a:cubicBezTo>
                  <a:lnTo>
                    <a:pt x="0" y="34636"/>
                  </a:lnTo>
                  <a:cubicBezTo>
                    <a:pt x="0" y="15507"/>
                    <a:pt x="15507" y="0"/>
                    <a:pt x="34636" y="0"/>
                  </a:cubicBez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129886" dist="86591" dir="5400000" algn="bl" rotWithShape="0">
                <a:srgbClr val="000000">
                  <a:alpha val="10196"/>
                </a:srgbClr>
              </a:outerShdw>
            </a:effectLst>
          </p:spPr>
        </p:sp>
        <p:sp>
          <p:nvSpPr>
            <p:cNvPr id="41" name="Shape 39"/>
            <p:cNvSpPr/>
            <p:nvPr/>
          </p:nvSpPr>
          <p:spPr>
            <a:xfrm>
              <a:off x="363682" y="5604867"/>
              <a:ext cx="34636" cy="1324841"/>
            </a:xfrm>
            <a:custGeom>
              <a:avLst/>
              <a:gdLst/>
              <a:ahLst/>
              <a:cxnLst/>
              <a:rect l="l" t="t" r="r" b="b"/>
              <a:pathLst>
                <a:path w="34636" h="1324841">
                  <a:moveTo>
                    <a:pt x="34636" y="0"/>
                  </a:moveTo>
                  <a:lnTo>
                    <a:pt x="34636" y="0"/>
                  </a:lnTo>
                  <a:lnTo>
                    <a:pt x="34636" y="1324841"/>
                  </a:lnTo>
                  <a:lnTo>
                    <a:pt x="34636" y="1324841"/>
                  </a:lnTo>
                  <a:cubicBezTo>
                    <a:pt x="15507" y="1324841"/>
                    <a:pt x="0" y="1309334"/>
                    <a:pt x="0" y="1290205"/>
                  </a:cubicBezTo>
                  <a:lnTo>
                    <a:pt x="0" y="34636"/>
                  </a:lnTo>
                  <a:cubicBezTo>
                    <a:pt x="0" y="15520"/>
                    <a:pt x="15520" y="0"/>
                    <a:pt x="34636" y="0"/>
                  </a:cubicBezTo>
                  <a:close/>
                </a:path>
              </a:pathLst>
            </a:custGeom>
            <a:solidFill>
              <a:srgbClr val="006600"/>
            </a:solidFill>
            <a:ln/>
          </p:spPr>
        </p:sp>
        <p:sp>
          <p:nvSpPr>
            <p:cNvPr id="42" name="Shape 40"/>
            <p:cNvSpPr/>
            <p:nvPr/>
          </p:nvSpPr>
          <p:spPr>
            <a:xfrm>
              <a:off x="588818" y="5812685"/>
              <a:ext cx="484909" cy="484909"/>
            </a:xfrm>
            <a:custGeom>
              <a:avLst/>
              <a:gdLst/>
              <a:ahLst/>
              <a:cxnLst/>
              <a:rect l="l" t="t" r="r" b="b"/>
              <a:pathLst>
                <a:path w="484909" h="484909">
                  <a:moveTo>
                    <a:pt x="103911" y="0"/>
                  </a:moveTo>
                  <a:lnTo>
                    <a:pt x="380998" y="0"/>
                  </a:lnTo>
                  <a:cubicBezTo>
                    <a:pt x="438348" y="0"/>
                    <a:pt x="484909" y="46561"/>
                    <a:pt x="484909" y="103911"/>
                  </a:cubicBezTo>
                  <a:lnTo>
                    <a:pt x="484909" y="380998"/>
                  </a:lnTo>
                  <a:cubicBezTo>
                    <a:pt x="484909" y="438348"/>
                    <a:pt x="438348" y="484909"/>
                    <a:pt x="380998" y="484909"/>
                  </a:cubicBezTo>
                  <a:lnTo>
                    <a:pt x="103911" y="484909"/>
                  </a:lnTo>
                  <a:cubicBezTo>
                    <a:pt x="46561" y="484909"/>
                    <a:pt x="0" y="438348"/>
                    <a:pt x="0" y="380998"/>
                  </a:cubicBezTo>
                  <a:lnTo>
                    <a:pt x="0" y="103911"/>
                  </a:lnTo>
                  <a:cubicBezTo>
                    <a:pt x="0" y="46561"/>
                    <a:pt x="46561" y="0"/>
                    <a:pt x="103911" y="0"/>
                  </a:cubicBezTo>
                  <a:close/>
                </a:path>
              </a:pathLst>
            </a:custGeom>
            <a:solidFill>
              <a:srgbClr val="006600"/>
            </a:solidFill>
            <a:ln/>
          </p:spPr>
        </p:sp>
        <p:sp>
          <p:nvSpPr>
            <p:cNvPr id="43" name="Text 41"/>
            <p:cNvSpPr/>
            <p:nvPr/>
          </p:nvSpPr>
          <p:spPr>
            <a:xfrm>
              <a:off x="536864" y="5812685"/>
              <a:ext cx="588818" cy="48490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en-US" sz="1636" b="1" dirty="0">
                  <a:solidFill>
                    <a:srgbClr val="FFFFFF"/>
                  </a:solidFill>
                  <a:latin typeface="Hedvig Letters Sans" pitchFamily="34" charset="0"/>
                  <a:ea typeface="Hedvig Letters Sans" pitchFamily="34" charset="-122"/>
                  <a:cs typeface="Hedvig Letters Sans" pitchFamily="34" charset="-120"/>
                </a:rPr>
                <a:t>07</a:t>
              </a:r>
              <a:endParaRPr lang="en-US" sz="1600" dirty="0"/>
            </a:p>
          </p:txBody>
        </p:sp>
        <p:sp>
          <p:nvSpPr>
            <p:cNvPr id="44" name="Text 42"/>
            <p:cNvSpPr/>
            <p:nvPr/>
          </p:nvSpPr>
          <p:spPr>
            <a:xfrm>
              <a:off x="1246909" y="5812685"/>
              <a:ext cx="4606636" cy="27709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en-US" sz="1636" b="1" dirty="0">
                  <a:solidFill>
                    <a:srgbClr val="1F2937"/>
                  </a:solidFill>
                  <a:latin typeface="Hedvig Letters Sans" pitchFamily="34" charset="0"/>
                  <a:ea typeface="Hedvig Letters Sans" pitchFamily="34" charset="-122"/>
                  <a:cs typeface="Hedvig Letters Sans" pitchFamily="34" charset="-120"/>
                </a:rPr>
                <a:t>Technical Implementation</a:t>
              </a:r>
              <a:endParaRPr lang="en-US" sz="1600" dirty="0"/>
            </a:p>
          </p:txBody>
        </p:sp>
        <p:sp>
          <p:nvSpPr>
            <p:cNvPr id="45" name="Text 43"/>
            <p:cNvSpPr/>
            <p:nvPr/>
          </p:nvSpPr>
          <p:spPr>
            <a:xfrm>
              <a:off x="1246909" y="6159049"/>
              <a:ext cx="4580659" cy="48490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227" dirty="0">
                  <a:solidFill>
                    <a:srgbClr val="1F2937">
                      <a:alpha val="70000"/>
                    </a:srgbClr>
                  </a:solidFill>
                  <a:latin typeface="Quattrocento Sans" pitchFamily="34" charset="0"/>
                  <a:ea typeface="Quattrocento Sans" pitchFamily="34" charset="-122"/>
                  <a:cs typeface="Quattrocento Sans" pitchFamily="34" charset="-120"/>
                </a:rPr>
                <a:t>Django framework architecture, models, and scalable design patterns</a:t>
              </a:r>
              <a:endParaRPr lang="en-US" sz="1600" dirty="0"/>
            </a:p>
          </p:txBody>
        </p:sp>
        <p:sp>
          <p:nvSpPr>
            <p:cNvPr id="46" name="Shape 44"/>
            <p:cNvSpPr/>
            <p:nvPr/>
          </p:nvSpPr>
          <p:spPr>
            <a:xfrm>
              <a:off x="6251864" y="5604867"/>
              <a:ext cx="5593773" cy="1324841"/>
            </a:xfrm>
            <a:custGeom>
              <a:avLst/>
              <a:gdLst/>
              <a:ahLst/>
              <a:cxnLst/>
              <a:rect l="l" t="t" r="r" b="b"/>
              <a:pathLst>
                <a:path w="5593773" h="1324841">
                  <a:moveTo>
                    <a:pt x="34636" y="0"/>
                  </a:moveTo>
                  <a:lnTo>
                    <a:pt x="5455221" y="0"/>
                  </a:lnTo>
                  <a:cubicBezTo>
                    <a:pt x="5531741" y="0"/>
                    <a:pt x="5593773" y="62032"/>
                    <a:pt x="5593773" y="138552"/>
                  </a:cubicBezTo>
                  <a:lnTo>
                    <a:pt x="5593773" y="1186289"/>
                  </a:lnTo>
                  <a:cubicBezTo>
                    <a:pt x="5593773" y="1262809"/>
                    <a:pt x="5531741" y="1324841"/>
                    <a:pt x="5455221" y="1324841"/>
                  </a:cubicBezTo>
                  <a:lnTo>
                    <a:pt x="34636" y="1324841"/>
                  </a:lnTo>
                  <a:cubicBezTo>
                    <a:pt x="15507" y="1324841"/>
                    <a:pt x="0" y="1309334"/>
                    <a:pt x="0" y="1290205"/>
                  </a:cubicBezTo>
                  <a:lnTo>
                    <a:pt x="0" y="34636"/>
                  </a:lnTo>
                  <a:cubicBezTo>
                    <a:pt x="0" y="15507"/>
                    <a:pt x="15507" y="0"/>
                    <a:pt x="34636" y="0"/>
                  </a:cubicBez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129886" dist="86591" dir="5400000" algn="bl" rotWithShape="0">
                <a:srgbClr val="000000">
                  <a:alpha val="10196"/>
                </a:srgbClr>
              </a:outerShdw>
            </a:effectLst>
          </p:spPr>
        </p:sp>
        <p:sp>
          <p:nvSpPr>
            <p:cNvPr id="47" name="Shape 45"/>
            <p:cNvSpPr/>
            <p:nvPr/>
          </p:nvSpPr>
          <p:spPr>
            <a:xfrm>
              <a:off x="6251864" y="5604867"/>
              <a:ext cx="34636" cy="1324841"/>
            </a:xfrm>
            <a:custGeom>
              <a:avLst/>
              <a:gdLst/>
              <a:ahLst/>
              <a:cxnLst/>
              <a:rect l="l" t="t" r="r" b="b"/>
              <a:pathLst>
                <a:path w="34636" h="1324841">
                  <a:moveTo>
                    <a:pt x="34636" y="0"/>
                  </a:moveTo>
                  <a:lnTo>
                    <a:pt x="34636" y="0"/>
                  </a:lnTo>
                  <a:lnTo>
                    <a:pt x="34636" y="1324841"/>
                  </a:lnTo>
                  <a:lnTo>
                    <a:pt x="34636" y="1324841"/>
                  </a:lnTo>
                  <a:cubicBezTo>
                    <a:pt x="15507" y="1324841"/>
                    <a:pt x="0" y="1309334"/>
                    <a:pt x="0" y="1290205"/>
                  </a:cubicBezTo>
                  <a:lnTo>
                    <a:pt x="0" y="34636"/>
                  </a:lnTo>
                  <a:cubicBezTo>
                    <a:pt x="0" y="15520"/>
                    <a:pt x="15520" y="0"/>
                    <a:pt x="34636" y="0"/>
                  </a:cubicBezTo>
                  <a:close/>
                </a:path>
              </a:pathLst>
            </a:custGeom>
            <a:solidFill>
              <a:srgbClr val="8B4513"/>
            </a:solidFill>
            <a:ln/>
          </p:spPr>
        </p:sp>
        <p:sp>
          <p:nvSpPr>
            <p:cNvPr id="48" name="Shape 46"/>
            <p:cNvSpPr/>
            <p:nvPr/>
          </p:nvSpPr>
          <p:spPr>
            <a:xfrm>
              <a:off x="6477000" y="5812685"/>
              <a:ext cx="484909" cy="484909"/>
            </a:xfrm>
            <a:custGeom>
              <a:avLst/>
              <a:gdLst/>
              <a:ahLst/>
              <a:cxnLst/>
              <a:rect l="l" t="t" r="r" b="b"/>
              <a:pathLst>
                <a:path w="484909" h="484909">
                  <a:moveTo>
                    <a:pt x="103911" y="0"/>
                  </a:moveTo>
                  <a:lnTo>
                    <a:pt x="380998" y="0"/>
                  </a:lnTo>
                  <a:cubicBezTo>
                    <a:pt x="438348" y="0"/>
                    <a:pt x="484909" y="46561"/>
                    <a:pt x="484909" y="103911"/>
                  </a:cubicBezTo>
                  <a:lnTo>
                    <a:pt x="484909" y="380998"/>
                  </a:lnTo>
                  <a:cubicBezTo>
                    <a:pt x="484909" y="438348"/>
                    <a:pt x="438348" y="484909"/>
                    <a:pt x="380998" y="484909"/>
                  </a:cubicBezTo>
                  <a:lnTo>
                    <a:pt x="103911" y="484909"/>
                  </a:lnTo>
                  <a:cubicBezTo>
                    <a:pt x="46561" y="484909"/>
                    <a:pt x="0" y="438348"/>
                    <a:pt x="0" y="380998"/>
                  </a:cubicBezTo>
                  <a:lnTo>
                    <a:pt x="0" y="103911"/>
                  </a:lnTo>
                  <a:cubicBezTo>
                    <a:pt x="0" y="46561"/>
                    <a:pt x="46561" y="0"/>
                    <a:pt x="103911" y="0"/>
                  </a:cubicBezTo>
                  <a:close/>
                </a:path>
              </a:pathLst>
            </a:custGeom>
            <a:solidFill>
              <a:srgbClr val="8B4513"/>
            </a:solidFill>
            <a:ln/>
          </p:spPr>
        </p:sp>
        <p:sp>
          <p:nvSpPr>
            <p:cNvPr id="49" name="Text 47"/>
            <p:cNvSpPr/>
            <p:nvPr/>
          </p:nvSpPr>
          <p:spPr>
            <a:xfrm>
              <a:off x="6425045" y="5812685"/>
              <a:ext cx="588818" cy="48490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en-US" sz="1636" b="1" dirty="0">
                  <a:solidFill>
                    <a:srgbClr val="FFFFFF"/>
                  </a:solidFill>
                  <a:latin typeface="Hedvig Letters Sans" pitchFamily="34" charset="0"/>
                  <a:ea typeface="Hedvig Letters Sans" pitchFamily="34" charset="-122"/>
                  <a:cs typeface="Hedvig Letters Sans" pitchFamily="34" charset="-120"/>
                </a:rPr>
                <a:t>08</a:t>
              </a:r>
              <a:endParaRPr lang="en-US" sz="1600" dirty="0"/>
            </a:p>
          </p:txBody>
        </p:sp>
        <p:sp>
          <p:nvSpPr>
            <p:cNvPr id="50" name="Text 48"/>
            <p:cNvSpPr/>
            <p:nvPr/>
          </p:nvSpPr>
          <p:spPr>
            <a:xfrm>
              <a:off x="7135091" y="5812685"/>
              <a:ext cx="4606636" cy="27709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en-US" sz="1636" b="1" dirty="0">
                  <a:solidFill>
                    <a:srgbClr val="1F2937"/>
                  </a:solidFill>
                  <a:latin typeface="Hedvig Letters Sans" pitchFamily="34" charset="0"/>
                  <a:ea typeface="Hedvig Letters Sans" pitchFamily="34" charset="-122"/>
                  <a:cs typeface="Hedvig Letters Sans" pitchFamily="34" charset="-120"/>
                </a:rPr>
                <a:t>Impact &amp; Future Vision</a:t>
              </a:r>
              <a:endParaRPr lang="en-US" sz="1600" dirty="0"/>
            </a:p>
          </p:txBody>
        </p:sp>
        <p:sp>
          <p:nvSpPr>
            <p:cNvPr id="51" name="Text 49"/>
            <p:cNvSpPr/>
            <p:nvPr/>
          </p:nvSpPr>
          <p:spPr>
            <a:xfrm>
              <a:off x="7135091" y="6159049"/>
              <a:ext cx="4580659" cy="48490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227" dirty="0">
                  <a:solidFill>
                    <a:srgbClr val="1F2937">
                      <a:alpha val="70000"/>
                    </a:srgbClr>
                  </a:solidFill>
                  <a:latin typeface="Quattrocento Sans" pitchFamily="34" charset="0"/>
                  <a:ea typeface="Quattrocento Sans" pitchFamily="34" charset="-122"/>
                  <a:cs typeface="Quattrocento Sans" pitchFamily="34" charset="-120"/>
                </a:rPr>
                <a:t>Real impact stories and the path toward a more inclusive Hong Kong</a:t>
              </a:r>
              <a:endParaRPr lang="en-US" sz="1600" dirty="0"/>
            </a:p>
          </p:txBody>
        </p:sp>
      </p:grpSp>
      <p:sp>
        <p:nvSpPr>
          <p:cNvPr id="54" name="Text 0">
            <a:extLst>
              <a:ext uri="{FF2B5EF4-FFF2-40B4-BE49-F238E27FC236}">
                <a16:creationId xmlns:a16="http://schemas.microsoft.com/office/drawing/2014/main" id="{BE43E3D9-9610-41E2-80A5-C7DA8BC8C15D}"/>
              </a:ext>
            </a:extLst>
          </p:cNvPr>
          <p:cNvSpPr/>
          <p:nvPr/>
        </p:nvSpPr>
        <p:spPr>
          <a:xfrm>
            <a:off x="355022" y="203889"/>
            <a:ext cx="6211193" cy="221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116" dirty="0">
                <a:solidFill>
                  <a:srgbClr val="0066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PRESENTATION OVERVIEW</a:t>
            </a:r>
            <a:endParaRPr lang="en-US" sz="24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9985" y="308486"/>
            <a:ext cx="6211193" cy="221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116" dirty="0">
                <a:solidFill>
                  <a:srgbClr val="0066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PROJECT MISSION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368617" y="700372"/>
            <a:ext cx="6358639" cy="552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483" b="1" dirty="0">
                <a:solidFill>
                  <a:srgbClr val="1F2937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Bridging Two Cultures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7048" y="1474467"/>
            <a:ext cx="6119039" cy="1695637"/>
          </a:xfrm>
          <a:custGeom>
            <a:avLst/>
            <a:gdLst/>
            <a:ahLst/>
            <a:cxnLst/>
            <a:rect l="l" t="t" r="r" b="b"/>
            <a:pathLst>
              <a:path w="6119039" h="1695637">
                <a:moveTo>
                  <a:pt x="36862" y="0"/>
                </a:moveTo>
                <a:lnTo>
                  <a:pt x="5971586" y="0"/>
                </a:lnTo>
                <a:cubicBezTo>
                  <a:pt x="6053022" y="0"/>
                  <a:pt x="6119039" y="66017"/>
                  <a:pt x="6119039" y="147453"/>
                </a:cubicBezTo>
                <a:lnTo>
                  <a:pt x="6119039" y="1548185"/>
                </a:lnTo>
                <a:cubicBezTo>
                  <a:pt x="6119039" y="1629566"/>
                  <a:pt x="6052967" y="1695637"/>
                  <a:pt x="5971586" y="1695637"/>
                </a:cubicBezTo>
                <a:lnTo>
                  <a:pt x="36862" y="1695637"/>
                </a:lnTo>
                <a:cubicBezTo>
                  <a:pt x="16504" y="1695637"/>
                  <a:pt x="0" y="1679134"/>
                  <a:pt x="0" y="1658776"/>
                </a:cubicBezTo>
                <a:lnTo>
                  <a:pt x="0" y="36862"/>
                </a:lnTo>
                <a:cubicBezTo>
                  <a:pt x="0" y="16517"/>
                  <a:pt x="16517" y="0"/>
                  <a:pt x="36862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38231" dist="92154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387048" y="1474467"/>
            <a:ext cx="36862" cy="1695637"/>
          </a:xfrm>
          <a:custGeom>
            <a:avLst/>
            <a:gdLst/>
            <a:ahLst/>
            <a:cxnLst/>
            <a:rect l="l" t="t" r="r" b="b"/>
            <a:pathLst>
              <a:path w="36862" h="1695637">
                <a:moveTo>
                  <a:pt x="36862" y="0"/>
                </a:moveTo>
                <a:lnTo>
                  <a:pt x="36862" y="0"/>
                </a:lnTo>
                <a:lnTo>
                  <a:pt x="36862" y="1695637"/>
                </a:lnTo>
                <a:lnTo>
                  <a:pt x="36862" y="1695637"/>
                </a:lnTo>
                <a:cubicBezTo>
                  <a:pt x="16504" y="1695637"/>
                  <a:pt x="0" y="1679134"/>
                  <a:pt x="0" y="1658776"/>
                </a:cubicBezTo>
                <a:lnTo>
                  <a:pt x="0" y="36862"/>
                </a:lnTo>
                <a:cubicBezTo>
                  <a:pt x="0" y="16517"/>
                  <a:pt x="16517" y="0"/>
                  <a:pt x="36862" y="0"/>
                </a:cubicBezTo>
                <a:close/>
              </a:path>
            </a:pathLst>
          </a:custGeom>
          <a:solidFill>
            <a:srgbClr val="006600"/>
          </a:solidFill>
          <a:ln/>
        </p:spPr>
      </p:sp>
      <p:sp>
        <p:nvSpPr>
          <p:cNvPr id="6" name="Shape 4"/>
          <p:cNvSpPr/>
          <p:nvPr/>
        </p:nvSpPr>
        <p:spPr>
          <a:xfrm>
            <a:off x="589787" y="1658776"/>
            <a:ext cx="516063" cy="516063"/>
          </a:xfrm>
          <a:custGeom>
            <a:avLst/>
            <a:gdLst/>
            <a:ahLst/>
            <a:cxnLst/>
            <a:rect l="l" t="t" r="r" b="b"/>
            <a:pathLst>
              <a:path w="516063" h="516063">
                <a:moveTo>
                  <a:pt x="110587" y="0"/>
                </a:moveTo>
                <a:lnTo>
                  <a:pt x="405476" y="0"/>
                </a:lnTo>
                <a:cubicBezTo>
                  <a:pt x="466552" y="0"/>
                  <a:pt x="516063" y="49512"/>
                  <a:pt x="516063" y="110587"/>
                </a:cubicBezTo>
                <a:lnTo>
                  <a:pt x="516063" y="405476"/>
                </a:lnTo>
                <a:cubicBezTo>
                  <a:pt x="516063" y="466552"/>
                  <a:pt x="466552" y="516063"/>
                  <a:pt x="405476" y="516063"/>
                </a:cubicBezTo>
                <a:lnTo>
                  <a:pt x="110587" y="516063"/>
                </a:lnTo>
                <a:cubicBezTo>
                  <a:pt x="49512" y="516063"/>
                  <a:pt x="0" y="466552"/>
                  <a:pt x="0" y="405476"/>
                </a:cubicBezTo>
                <a:lnTo>
                  <a:pt x="0" y="110587"/>
                </a:lnTo>
                <a:cubicBezTo>
                  <a:pt x="0" y="49512"/>
                  <a:pt x="49512" y="0"/>
                  <a:pt x="110587" y="0"/>
                </a:cubicBezTo>
                <a:close/>
              </a:path>
            </a:pathLst>
          </a:custGeom>
          <a:solidFill>
            <a:srgbClr val="006600">
              <a:alpha val="10196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737234" y="1806222"/>
            <a:ext cx="221170" cy="221170"/>
          </a:xfrm>
          <a:custGeom>
            <a:avLst/>
            <a:gdLst/>
            <a:ahLst/>
            <a:cxnLst/>
            <a:rect l="l" t="t" r="r" b="b"/>
            <a:pathLst>
              <a:path w="221170" h="221170">
                <a:moveTo>
                  <a:pt x="104105" y="37625"/>
                </a:moveTo>
                <a:lnTo>
                  <a:pt x="110585" y="46567"/>
                </a:lnTo>
                <a:lnTo>
                  <a:pt x="117065" y="37625"/>
                </a:lnTo>
                <a:cubicBezTo>
                  <a:pt x="127864" y="22679"/>
                  <a:pt x="145229" y="13823"/>
                  <a:pt x="163674" y="13823"/>
                </a:cubicBezTo>
                <a:cubicBezTo>
                  <a:pt x="195424" y="13823"/>
                  <a:pt x="221170" y="39569"/>
                  <a:pt x="221170" y="71319"/>
                </a:cubicBezTo>
                <a:lnTo>
                  <a:pt x="221170" y="72442"/>
                </a:lnTo>
                <a:cubicBezTo>
                  <a:pt x="221170" y="120909"/>
                  <a:pt x="160737" y="177195"/>
                  <a:pt x="129203" y="201256"/>
                </a:cubicBezTo>
                <a:cubicBezTo>
                  <a:pt x="123847" y="205317"/>
                  <a:pt x="117281" y="207347"/>
                  <a:pt x="110585" y="207347"/>
                </a:cubicBezTo>
                <a:cubicBezTo>
                  <a:pt x="103889" y="207347"/>
                  <a:pt x="97280" y="205360"/>
                  <a:pt x="91967" y="201256"/>
                </a:cubicBezTo>
                <a:cubicBezTo>
                  <a:pt x="60433" y="177195"/>
                  <a:pt x="0" y="120909"/>
                  <a:pt x="0" y="72442"/>
                </a:cubicBezTo>
                <a:lnTo>
                  <a:pt x="0" y="71319"/>
                </a:lnTo>
                <a:cubicBezTo>
                  <a:pt x="0" y="39569"/>
                  <a:pt x="25746" y="13823"/>
                  <a:pt x="57496" y="13823"/>
                </a:cubicBezTo>
                <a:cubicBezTo>
                  <a:pt x="75941" y="13823"/>
                  <a:pt x="93306" y="22679"/>
                  <a:pt x="104105" y="37625"/>
                </a:cubicBezTo>
                <a:close/>
              </a:path>
            </a:pathLst>
          </a:custGeom>
          <a:solidFill>
            <a:srgbClr val="006600"/>
          </a:solidFill>
          <a:ln/>
        </p:spPr>
      </p:sp>
      <p:sp>
        <p:nvSpPr>
          <p:cNvPr id="8" name="Text 6"/>
          <p:cNvSpPr/>
          <p:nvPr/>
        </p:nvSpPr>
        <p:spPr>
          <a:xfrm>
            <a:off x="1253297" y="1658776"/>
            <a:ext cx="5179066" cy="2948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42" b="1" dirty="0">
                <a:solidFill>
                  <a:srgbClr val="1F2937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Our Core Vision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253297" y="2027392"/>
            <a:ext cx="5142204" cy="9584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1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KYK Foundation promotes harmony between Hong Kong people and Pakistanis in HK through </a:t>
            </a:r>
            <a:r>
              <a:rPr lang="en-US" sz="1161" b="1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cultural exchange, education, and community engagement</a:t>
            </a:r>
            <a:r>
              <a:rPr lang="en-US" sz="1161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We believe that understanding builds bridges, and learning creates lasting connections.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87048" y="3317551"/>
            <a:ext cx="6119039" cy="1695637"/>
          </a:xfrm>
          <a:custGeom>
            <a:avLst/>
            <a:gdLst/>
            <a:ahLst/>
            <a:cxnLst/>
            <a:rect l="l" t="t" r="r" b="b"/>
            <a:pathLst>
              <a:path w="6119039" h="1695637">
                <a:moveTo>
                  <a:pt x="36862" y="0"/>
                </a:moveTo>
                <a:lnTo>
                  <a:pt x="5971586" y="0"/>
                </a:lnTo>
                <a:cubicBezTo>
                  <a:pt x="6053022" y="0"/>
                  <a:pt x="6119039" y="66017"/>
                  <a:pt x="6119039" y="147453"/>
                </a:cubicBezTo>
                <a:lnTo>
                  <a:pt x="6119039" y="1548185"/>
                </a:lnTo>
                <a:cubicBezTo>
                  <a:pt x="6119039" y="1629566"/>
                  <a:pt x="6052967" y="1695637"/>
                  <a:pt x="5971586" y="1695637"/>
                </a:cubicBezTo>
                <a:lnTo>
                  <a:pt x="36862" y="1695637"/>
                </a:lnTo>
                <a:cubicBezTo>
                  <a:pt x="16504" y="1695637"/>
                  <a:pt x="0" y="1679134"/>
                  <a:pt x="0" y="1658776"/>
                </a:cubicBezTo>
                <a:lnTo>
                  <a:pt x="0" y="36862"/>
                </a:lnTo>
                <a:cubicBezTo>
                  <a:pt x="0" y="16517"/>
                  <a:pt x="16517" y="0"/>
                  <a:pt x="36862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38231" dist="92154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1" name="Shape 9"/>
          <p:cNvSpPr/>
          <p:nvPr/>
        </p:nvSpPr>
        <p:spPr>
          <a:xfrm>
            <a:off x="387048" y="3317551"/>
            <a:ext cx="36862" cy="1695637"/>
          </a:xfrm>
          <a:custGeom>
            <a:avLst/>
            <a:gdLst/>
            <a:ahLst/>
            <a:cxnLst/>
            <a:rect l="l" t="t" r="r" b="b"/>
            <a:pathLst>
              <a:path w="36862" h="1695637">
                <a:moveTo>
                  <a:pt x="36862" y="0"/>
                </a:moveTo>
                <a:lnTo>
                  <a:pt x="36862" y="0"/>
                </a:lnTo>
                <a:lnTo>
                  <a:pt x="36862" y="1695637"/>
                </a:lnTo>
                <a:lnTo>
                  <a:pt x="36862" y="1695637"/>
                </a:lnTo>
                <a:cubicBezTo>
                  <a:pt x="16504" y="1695637"/>
                  <a:pt x="0" y="1679134"/>
                  <a:pt x="0" y="1658776"/>
                </a:cubicBezTo>
                <a:lnTo>
                  <a:pt x="0" y="36862"/>
                </a:lnTo>
                <a:cubicBezTo>
                  <a:pt x="0" y="16517"/>
                  <a:pt x="16517" y="0"/>
                  <a:pt x="36862" y="0"/>
                </a:cubicBezTo>
                <a:close/>
              </a:path>
            </a:pathLst>
          </a:custGeom>
          <a:solidFill>
            <a:srgbClr val="8B4513"/>
          </a:solidFill>
          <a:ln/>
        </p:spPr>
      </p:sp>
      <p:sp>
        <p:nvSpPr>
          <p:cNvPr id="12" name="Shape 10"/>
          <p:cNvSpPr/>
          <p:nvPr/>
        </p:nvSpPr>
        <p:spPr>
          <a:xfrm>
            <a:off x="589787" y="3501859"/>
            <a:ext cx="516063" cy="516063"/>
          </a:xfrm>
          <a:custGeom>
            <a:avLst/>
            <a:gdLst/>
            <a:ahLst/>
            <a:cxnLst/>
            <a:rect l="l" t="t" r="r" b="b"/>
            <a:pathLst>
              <a:path w="516063" h="516063">
                <a:moveTo>
                  <a:pt x="110587" y="0"/>
                </a:moveTo>
                <a:lnTo>
                  <a:pt x="405476" y="0"/>
                </a:lnTo>
                <a:cubicBezTo>
                  <a:pt x="466552" y="0"/>
                  <a:pt x="516063" y="49512"/>
                  <a:pt x="516063" y="110587"/>
                </a:cubicBezTo>
                <a:lnTo>
                  <a:pt x="516063" y="405476"/>
                </a:lnTo>
                <a:cubicBezTo>
                  <a:pt x="516063" y="466552"/>
                  <a:pt x="466552" y="516063"/>
                  <a:pt x="405476" y="516063"/>
                </a:cubicBezTo>
                <a:lnTo>
                  <a:pt x="110587" y="516063"/>
                </a:lnTo>
                <a:cubicBezTo>
                  <a:pt x="49512" y="516063"/>
                  <a:pt x="0" y="466552"/>
                  <a:pt x="0" y="405476"/>
                </a:cubicBezTo>
                <a:lnTo>
                  <a:pt x="0" y="110587"/>
                </a:lnTo>
                <a:cubicBezTo>
                  <a:pt x="0" y="49512"/>
                  <a:pt x="49512" y="0"/>
                  <a:pt x="110587" y="0"/>
                </a:cubicBezTo>
                <a:close/>
              </a:path>
            </a:pathLst>
          </a:custGeom>
          <a:solidFill>
            <a:srgbClr val="8B4513">
              <a:alpha val="10196"/>
            </a:srgbClr>
          </a:solidFill>
          <a:ln/>
        </p:spPr>
      </p:sp>
      <p:sp>
        <p:nvSpPr>
          <p:cNvPr id="13" name="Shape 11"/>
          <p:cNvSpPr/>
          <p:nvPr/>
        </p:nvSpPr>
        <p:spPr>
          <a:xfrm>
            <a:off x="764880" y="3649306"/>
            <a:ext cx="165878" cy="221170"/>
          </a:xfrm>
          <a:custGeom>
            <a:avLst/>
            <a:gdLst/>
            <a:ahLst/>
            <a:cxnLst/>
            <a:rect l="l" t="t" r="r" b="b"/>
            <a:pathLst>
              <a:path w="165878" h="221170">
                <a:moveTo>
                  <a:pt x="126525" y="165878"/>
                </a:moveTo>
                <a:cubicBezTo>
                  <a:pt x="129678" y="156245"/>
                  <a:pt x="135985" y="147519"/>
                  <a:pt x="143113" y="140002"/>
                </a:cubicBezTo>
                <a:cubicBezTo>
                  <a:pt x="157238" y="125143"/>
                  <a:pt x="165878" y="105056"/>
                  <a:pt x="165878" y="82939"/>
                </a:cubicBezTo>
                <a:cubicBezTo>
                  <a:pt x="165878" y="37150"/>
                  <a:pt x="128728" y="0"/>
                  <a:pt x="82939" y="0"/>
                </a:cubicBezTo>
                <a:cubicBezTo>
                  <a:pt x="37150" y="0"/>
                  <a:pt x="0" y="37150"/>
                  <a:pt x="0" y="82939"/>
                </a:cubicBezTo>
                <a:cubicBezTo>
                  <a:pt x="0" y="105056"/>
                  <a:pt x="8639" y="125143"/>
                  <a:pt x="22765" y="140002"/>
                </a:cubicBezTo>
                <a:cubicBezTo>
                  <a:pt x="29893" y="147519"/>
                  <a:pt x="36243" y="156245"/>
                  <a:pt x="39353" y="165878"/>
                </a:cubicBezTo>
                <a:lnTo>
                  <a:pt x="126482" y="165878"/>
                </a:lnTo>
                <a:close/>
                <a:moveTo>
                  <a:pt x="124408" y="186612"/>
                </a:moveTo>
                <a:lnTo>
                  <a:pt x="41469" y="186612"/>
                </a:lnTo>
                <a:lnTo>
                  <a:pt x="41469" y="193524"/>
                </a:lnTo>
                <a:cubicBezTo>
                  <a:pt x="41469" y="212617"/>
                  <a:pt x="56934" y="228082"/>
                  <a:pt x="76027" y="228082"/>
                </a:cubicBezTo>
                <a:lnTo>
                  <a:pt x="89850" y="228082"/>
                </a:lnTo>
                <a:cubicBezTo>
                  <a:pt x="108944" y="228082"/>
                  <a:pt x="124408" y="212617"/>
                  <a:pt x="124408" y="193524"/>
                </a:cubicBezTo>
                <a:lnTo>
                  <a:pt x="124408" y="186612"/>
                </a:lnTo>
                <a:close/>
                <a:moveTo>
                  <a:pt x="79483" y="48381"/>
                </a:moveTo>
                <a:cubicBezTo>
                  <a:pt x="62290" y="48381"/>
                  <a:pt x="48381" y="62290"/>
                  <a:pt x="48381" y="79483"/>
                </a:cubicBezTo>
                <a:cubicBezTo>
                  <a:pt x="48381" y="85228"/>
                  <a:pt x="43759" y="89850"/>
                  <a:pt x="38014" y="89850"/>
                </a:cubicBezTo>
                <a:cubicBezTo>
                  <a:pt x="32268" y="89850"/>
                  <a:pt x="27646" y="85228"/>
                  <a:pt x="27646" y="79483"/>
                </a:cubicBezTo>
                <a:cubicBezTo>
                  <a:pt x="27646" y="50843"/>
                  <a:pt x="50843" y="27646"/>
                  <a:pt x="79483" y="27646"/>
                </a:cubicBezTo>
                <a:cubicBezTo>
                  <a:pt x="85228" y="27646"/>
                  <a:pt x="89850" y="32268"/>
                  <a:pt x="89850" y="38014"/>
                </a:cubicBezTo>
                <a:cubicBezTo>
                  <a:pt x="89850" y="43759"/>
                  <a:pt x="85228" y="48381"/>
                  <a:pt x="79483" y="48381"/>
                </a:cubicBezTo>
                <a:close/>
              </a:path>
            </a:pathLst>
          </a:custGeom>
          <a:solidFill>
            <a:srgbClr val="8B4513"/>
          </a:solidFill>
          <a:ln/>
        </p:spPr>
      </p:sp>
      <p:sp>
        <p:nvSpPr>
          <p:cNvPr id="14" name="Text 12"/>
          <p:cNvSpPr/>
          <p:nvPr/>
        </p:nvSpPr>
        <p:spPr>
          <a:xfrm>
            <a:off x="1253297" y="3501859"/>
            <a:ext cx="5179066" cy="2948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42" b="1" dirty="0">
                <a:solidFill>
                  <a:srgbClr val="1F2937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Founder's Vision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253297" y="3870476"/>
            <a:ext cx="5142204" cy="9584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1" b="1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Fung Chin San</a:t>
            </a:r>
            <a:r>
              <a:rPr lang="en-US" sz="1161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established KYK Foundation with a simple yet powerful belief: </a:t>
            </a:r>
            <a:r>
              <a:rPr lang="en-US" sz="1161" dirty="0">
                <a:solidFill>
                  <a:srgbClr val="065F46"/>
                </a:solidFill>
                <a:highlight>
                  <a:srgbClr val="065F46">
                    <a:alpha val="1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 inclusive society where both communities learn from and support each other </a:t>
            </a:r>
            <a:r>
              <a:rPr lang="en-US" sz="1161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Her dedication to building a caring Hong Kong inspires every aspect of our work.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87048" y="5160635"/>
            <a:ext cx="6119039" cy="1456036"/>
          </a:xfrm>
          <a:custGeom>
            <a:avLst/>
            <a:gdLst/>
            <a:ahLst/>
            <a:cxnLst/>
            <a:rect l="l" t="t" r="r" b="b"/>
            <a:pathLst>
              <a:path w="6119039" h="1456036">
                <a:moveTo>
                  <a:pt x="36862" y="0"/>
                </a:moveTo>
                <a:lnTo>
                  <a:pt x="5971586" y="0"/>
                </a:lnTo>
                <a:cubicBezTo>
                  <a:pt x="6053022" y="0"/>
                  <a:pt x="6119039" y="66017"/>
                  <a:pt x="6119039" y="147453"/>
                </a:cubicBezTo>
                <a:lnTo>
                  <a:pt x="6119039" y="1308583"/>
                </a:lnTo>
                <a:cubicBezTo>
                  <a:pt x="6119039" y="1389965"/>
                  <a:pt x="6052967" y="1456036"/>
                  <a:pt x="5971586" y="1456036"/>
                </a:cubicBezTo>
                <a:lnTo>
                  <a:pt x="36862" y="1456036"/>
                </a:lnTo>
                <a:cubicBezTo>
                  <a:pt x="16504" y="1456036"/>
                  <a:pt x="0" y="1439533"/>
                  <a:pt x="0" y="1419175"/>
                </a:cubicBezTo>
                <a:lnTo>
                  <a:pt x="0" y="36862"/>
                </a:lnTo>
                <a:cubicBezTo>
                  <a:pt x="0" y="16517"/>
                  <a:pt x="16517" y="0"/>
                  <a:pt x="36862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38231" dist="92154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7" name="Shape 15"/>
          <p:cNvSpPr/>
          <p:nvPr/>
        </p:nvSpPr>
        <p:spPr>
          <a:xfrm>
            <a:off x="387048" y="5160635"/>
            <a:ext cx="36862" cy="1456036"/>
          </a:xfrm>
          <a:custGeom>
            <a:avLst/>
            <a:gdLst/>
            <a:ahLst/>
            <a:cxnLst/>
            <a:rect l="l" t="t" r="r" b="b"/>
            <a:pathLst>
              <a:path w="36862" h="1456036">
                <a:moveTo>
                  <a:pt x="36862" y="0"/>
                </a:moveTo>
                <a:lnTo>
                  <a:pt x="36862" y="0"/>
                </a:lnTo>
                <a:lnTo>
                  <a:pt x="36862" y="1456036"/>
                </a:lnTo>
                <a:lnTo>
                  <a:pt x="36862" y="1456036"/>
                </a:lnTo>
                <a:cubicBezTo>
                  <a:pt x="16504" y="1456036"/>
                  <a:pt x="0" y="1439533"/>
                  <a:pt x="0" y="1419175"/>
                </a:cubicBezTo>
                <a:lnTo>
                  <a:pt x="0" y="36862"/>
                </a:lnTo>
                <a:cubicBezTo>
                  <a:pt x="0" y="16517"/>
                  <a:pt x="16517" y="0"/>
                  <a:pt x="36862" y="0"/>
                </a:cubicBezTo>
                <a:close/>
              </a:path>
            </a:pathLst>
          </a:custGeom>
          <a:solidFill>
            <a:srgbClr val="065F46"/>
          </a:solidFill>
          <a:ln/>
        </p:spPr>
      </p:sp>
      <p:sp>
        <p:nvSpPr>
          <p:cNvPr id="18" name="Shape 16"/>
          <p:cNvSpPr/>
          <p:nvPr/>
        </p:nvSpPr>
        <p:spPr>
          <a:xfrm>
            <a:off x="589787" y="5344943"/>
            <a:ext cx="516063" cy="516063"/>
          </a:xfrm>
          <a:custGeom>
            <a:avLst/>
            <a:gdLst/>
            <a:ahLst/>
            <a:cxnLst/>
            <a:rect l="l" t="t" r="r" b="b"/>
            <a:pathLst>
              <a:path w="516063" h="516063">
                <a:moveTo>
                  <a:pt x="110587" y="0"/>
                </a:moveTo>
                <a:lnTo>
                  <a:pt x="405476" y="0"/>
                </a:lnTo>
                <a:cubicBezTo>
                  <a:pt x="466552" y="0"/>
                  <a:pt x="516063" y="49512"/>
                  <a:pt x="516063" y="110587"/>
                </a:cubicBezTo>
                <a:lnTo>
                  <a:pt x="516063" y="405476"/>
                </a:lnTo>
                <a:cubicBezTo>
                  <a:pt x="516063" y="466552"/>
                  <a:pt x="466552" y="516063"/>
                  <a:pt x="405476" y="516063"/>
                </a:cubicBezTo>
                <a:lnTo>
                  <a:pt x="110587" y="516063"/>
                </a:lnTo>
                <a:cubicBezTo>
                  <a:pt x="49512" y="516063"/>
                  <a:pt x="0" y="466552"/>
                  <a:pt x="0" y="405476"/>
                </a:cubicBezTo>
                <a:lnTo>
                  <a:pt x="0" y="110587"/>
                </a:lnTo>
                <a:cubicBezTo>
                  <a:pt x="0" y="49512"/>
                  <a:pt x="49512" y="0"/>
                  <a:pt x="110587" y="0"/>
                </a:cubicBezTo>
                <a:close/>
              </a:path>
            </a:pathLst>
          </a:custGeom>
          <a:solidFill>
            <a:srgbClr val="065F46">
              <a:alpha val="10196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709587" y="5492390"/>
            <a:ext cx="276463" cy="221170"/>
          </a:xfrm>
          <a:custGeom>
            <a:avLst/>
            <a:gdLst/>
            <a:ahLst/>
            <a:cxnLst/>
            <a:rect l="l" t="t" r="r" b="b"/>
            <a:pathLst>
              <a:path w="276463" h="221170">
                <a:moveTo>
                  <a:pt x="138231" y="6912"/>
                </a:moveTo>
                <a:cubicBezTo>
                  <a:pt x="163026" y="6912"/>
                  <a:pt x="183156" y="27042"/>
                  <a:pt x="183156" y="51837"/>
                </a:cubicBezTo>
                <a:cubicBezTo>
                  <a:pt x="183156" y="76632"/>
                  <a:pt x="163026" y="96762"/>
                  <a:pt x="138231" y="96762"/>
                </a:cubicBezTo>
                <a:cubicBezTo>
                  <a:pt x="113436" y="96762"/>
                  <a:pt x="93306" y="76632"/>
                  <a:pt x="93306" y="51837"/>
                </a:cubicBezTo>
                <a:cubicBezTo>
                  <a:pt x="93306" y="27042"/>
                  <a:pt x="113436" y="6912"/>
                  <a:pt x="138231" y="6912"/>
                </a:cubicBezTo>
                <a:close/>
                <a:moveTo>
                  <a:pt x="41469" y="38014"/>
                </a:moveTo>
                <a:cubicBezTo>
                  <a:pt x="58635" y="38014"/>
                  <a:pt x="72571" y="51950"/>
                  <a:pt x="72571" y="69116"/>
                </a:cubicBezTo>
                <a:cubicBezTo>
                  <a:pt x="72571" y="86281"/>
                  <a:pt x="58635" y="100218"/>
                  <a:pt x="41469" y="100218"/>
                </a:cubicBezTo>
                <a:cubicBezTo>
                  <a:pt x="24304" y="100218"/>
                  <a:pt x="10367" y="86281"/>
                  <a:pt x="10367" y="69116"/>
                </a:cubicBezTo>
                <a:cubicBezTo>
                  <a:pt x="10367" y="51950"/>
                  <a:pt x="24304" y="38014"/>
                  <a:pt x="41469" y="38014"/>
                </a:cubicBezTo>
                <a:close/>
                <a:moveTo>
                  <a:pt x="0" y="179701"/>
                </a:moveTo>
                <a:cubicBezTo>
                  <a:pt x="0" y="149160"/>
                  <a:pt x="24752" y="124408"/>
                  <a:pt x="55293" y="124408"/>
                </a:cubicBezTo>
                <a:cubicBezTo>
                  <a:pt x="60822" y="124408"/>
                  <a:pt x="66178" y="125229"/>
                  <a:pt x="71232" y="126741"/>
                </a:cubicBezTo>
                <a:cubicBezTo>
                  <a:pt x="57020" y="142637"/>
                  <a:pt x="48381" y="163631"/>
                  <a:pt x="48381" y="186612"/>
                </a:cubicBezTo>
                <a:lnTo>
                  <a:pt x="48381" y="193524"/>
                </a:lnTo>
                <a:cubicBezTo>
                  <a:pt x="48381" y="198448"/>
                  <a:pt x="49418" y="203114"/>
                  <a:pt x="51275" y="207347"/>
                </a:cubicBezTo>
                <a:lnTo>
                  <a:pt x="13823" y="207347"/>
                </a:lnTo>
                <a:cubicBezTo>
                  <a:pt x="6177" y="207347"/>
                  <a:pt x="0" y="201170"/>
                  <a:pt x="0" y="193524"/>
                </a:cubicBezTo>
                <a:lnTo>
                  <a:pt x="0" y="179701"/>
                </a:lnTo>
                <a:close/>
                <a:moveTo>
                  <a:pt x="225187" y="207347"/>
                </a:moveTo>
                <a:cubicBezTo>
                  <a:pt x="227045" y="203114"/>
                  <a:pt x="228082" y="198448"/>
                  <a:pt x="228082" y="193524"/>
                </a:cubicBezTo>
                <a:lnTo>
                  <a:pt x="228082" y="186612"/>
                </a:lnTo>
                <a:cubicBezTo>
                  <a:pt x="228082" y="163631"/>
                  <a:pt x="219442" y="142637"/>
                  <a:pt x="205230" y="126741"/>
                </a:cubicBezTo>
                <a:cubicBezTo>
                  <a:pt x="210284" y="125229"/>
                  <a:pt x="215641" y="124408"/>
                  <a:pt x="221170" y="124408"/>
                </a:cubicBezTo>
                <a:cubicBezTo>
                  <a:pt x="251711" y="124408"/>
                  <a:pt x="276463" y="149160"/>
                  <a:pt x="276463" y="179701"/>
                </a:cubicBezTo>
                <a:lnTo>
                  <a:pt x="276463" y="193524"/>
                </a:lnTo>
                <a:cubicBezTo>
                  <a:pt x="276463" y="201170"/>
                  <a:pt x="270285" y="207347"/>
                  <a:pt x="262639" y="207347"/>
                </a:cubicBezTo>
                <a:lnTo>
                  <a:pt x="225187" y="207347"/>
                </a:lnTo>
                <a:close/>
                <a:moveTo>
                  <a:pt x="203891" y="69116"/>
                </a:moveTo>
                <a:cubicBezTo>
                  <a:pt x="203891" y="51950"/>
                  <a:pt x="217828" y="38014"/>
                  <a:pt x="234993" y="38014"/>
                </a:cubicBezTo>
                <a:cubicBezTo>
                  <a:pt x="252159" y="38014"/>
                  <a:pt x="266095" y="51950"/>
                  <a:pt x="266095" y="69116"/>
                </a:cubicBezTo>
                <a:cubicBezTo>
                  <a:pt x="266095" y="86281"/>
                  <a:pt x="252159" y="100218"/>
                  <a:pt x="234993" y="100218"/>
                </a:cubicBezTo>
                <a:cubicBezTo>
                  <a:pt x="217828" y="100218"/>
                  <a:pt x="203891" y="86281"/>
                  <a:pt x="203891" y="69116"/>
                </a:cubicBezTo>
                <a:close/>
                <a:moveTo>
                  <a:pt x="69116" y="186612"/>
                </a:moveTo>
                <a:cubicBezTo>
                  <a:pt x="69116" y="148426"/>
                  <a:pt x="100045" y="117497"/>
                  <a:pt x="138231" y="117497"/>
                </a:cubicBezTo>
                <a:cubicBezTo>
                  <a:pt x="176418" y="117497"/>
                  <a:pt x="207347" y="148426"/>
                  <a:pt x="207347" y="186612"/>
                </a:cubicBezTo>
                <a:lnTo>
                  <a:pt x="207347" y="193524"/>
                </a:lnTo>
                <a:cubicBezTo>
                  <a:pt x="207347" y="201170"/>
                  <a:pt x="201170" y="207347"/>
                  <a:pt x="193524" y="207347"/>
                </a:cubicBezTo>
                <a:lnTo>
                  <a:pt x="82939" y="207347"/>
                </a:lnTo>
                <a:cubicBezTo>
                  <a:pt x="75293" y="207347"/>
                  <a:pt x="69116" y="201170"/>
                  <a:pt x="69116" y="193524"/>
                </a:cubicBezTo>
                <a:lnTo>
                  <a:pt x="69116" y="186612"/>
                </a:lnTo>
                <a:close/>
              </a:path>
            </a:pathLst>
          </a:custGeom>
          <a:solidFill>
            <a:srgbClr val="065F46"/>
          </a:solidFill>
          <a:ln/>
        </p:spPr>
      </p:sp>
      <p:sp>
        <p:nvSpPr>
          <p:cNvPr id="20" name="Text 18"/>
          <p:cNvSpPr/>
          <p:nvPr/>
        </p:nvSpPr>
        <p:spPr>
          <a:xfrm>
            <a:off x="1253297" y="5344943"/>
            <a:ext cx="5179066" cy="2948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42" b="1" dirty="0">
                <a:solidFill>
                  <a:srgbClr val="1F2937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Community Impact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253297" y="5713560"/>
            <a:ext cx="5142204" cy="7188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1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Through workshops, donations, and direct engagement, we're creating meaningful opportunities for </a:t>
            </a:r>
            <a:r>
              <a:rPr lang="en-US" sz="1161" b="1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cultural appreciation and mutual understanding</a:t>
            </a:r>
            <a:r>
              <a:rPr lang="en-US" sz="1161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Every interaction strengthens the fabric of our diverse community.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6799684" y="4275955"/>
            <a:ext cx="5022404" cy="2340716"/>
          </a:xfrm>
          <a:custGeom>
            <a:avLst/>
            <a:gdLst/>
            <a:ahLst/>
            <a:cxnLst/>
            <a:rect l="l" t="t" r="r" b="b"/>
            <a:pathLst>
              <a:path w="5022404" h="2211701">
                <a:moveTo>
                  <a:pt x="147454" y="0"/>
                </a:moveTo>
                <a:lnTo>
                  <a:pt x="4874950" y="0"/>
                </a:lnTo>
                <a:cubicBezTo>
                  <a:pt x="4956386" y="0"/>
                  <a:pt x="5022404" y="66017"/>
                  <a:pt x="5022404" y="147454"/>
                </a:cubicBezTo>
                <a:lnTo>
                  <a:pt x="5022404" y="2064247"/>
                </a:lnTo>
                <a:cubicBezTo>
                  <a:pt x="5022404" y="2145683"/>
                  <a:pt x="4956386" y="2211701"/>
                  <a:pt x="4874950" y="2211701"/>
                </a:cubicBezTo>
                <a:lnTo>
                  <a:pt x="147454" y="2211701"/>
                </a:lnTo>
                <a:cubicBezTo>
                  <a:pt x="66017" y="2211701"/>
                  <a:pt x="0" y="2145683"/>
                  <a:pt x="0" y="2064247"/>
                </a:cubicBezTo>
                <a:lnTo>
                  <a:pt x="0" y="147454"/>
                </a:lnTo>
                <a:cubicBezTo>
                  <a:pt x="0" y="66072"/>
                  <a:pt x="66072" y="0"/>
                  <a:pt x="147454" y="0"/>
                </a:cubicBezTo>
                <a:close/>
              </a:path>
            </a:pathLst>
          </a:custGeom>
          <a:gradFill flip="none" rotWithShape="1">
            <a:gsLst>
              <a:gs pos="0">
                <a:srgbClr val="006600"/>
              </a:gs>
              <a:gs pos="100000">
                <a:srgbClr val="065F46"/>
              </a:gs>
            </a:gsLst>
            <a:lin ang="2700000" scaled="1"/>
          </a:gradFill>
          <a:ln/>
        </p:spPr>
      </p:sp>
      <p:sp>
        <p:nvSpPr>
          <p:cNvPr id="24" name="Shape 21"/>
          <p:cNvSpPr/>
          <p:nvPr/>
        </p:nvSpPr>
        <p:spPr>
          <a:xfrm>
            <a:off x="9191229" y="4497125"/>
            <a:ext cx="241905" cy="276463"/>
          </a:xfrm>
          <a:custGeom>
            <a:avLst/>
            <a:gdLst/>
            <a:ahLst/>
            <a:cxnLst/>
            <a:rect l="l" t="t" r="r" b="b"/>
            <a:pathLst>
              <a:path w="241905" h="276463">
                <a:moveTo>
                  <a:pt x="0" y="116633"/>
                </a:moveTo>
                <a:cubicBezTo>
                  <a:pt x="0" y="80833"/>
                  <a:pt x="28996" y="51837"/>
                  <a:pt x="64796" y="51837"/>
                </a:cubicBezTo>
                <a:lnTo>
                  <a:pt x="69116" y="51837"/>
                </a:lnTo>
                <a:cubicBezTo>
                  <a:pt x="78673" y="51837"/>
                  <a:pt x="86395" y="59558"/>
                  <a:pt x="86395" y="69116"/>
                </a:cubicBezTo>
                <a:cubicBezTo>
                  <a:pt x="86395" y="78673"/>
                  <a:pt x="78673" y="86395"/>
                  <a:pt x="69116" y="86395"/>
                </a:cubicBezTo>
                <a:lnTo>
                  <a:pt x="64796" y="86395"/>
                </a:lnTo>
                <a:cubicBezTo>
                  <a:pt x="48111" y="86395"/>
                  <a:pt x="34558" y="99948"/>
                  <a:pt x="34558" y="116633"/>
                </a:cubicBezTo>
                <a:lnTo>
                  <a:pt x="34558" y="120952"/>
                </a:lnTo>
                <a:lnTo>
                  <a:pt x="69116" y="120952"/>
                </a:lnTo>
                <a:cubicBezTo>
                  <a:pt x="88176" y="120952"/>
                  <a:pt x="103673" y="136449"/>
                  <a:pt x="103673" y="155510"/>
                </a:cubicBezTo>
                <a:lnTo>
                  <a:pt x="103673" y="190068"/>
                </a:lnTo>
                <a:cubicBezTo>
                  <a:pt x="103673" y="209129"/>
                  <a:pt x="88176" y="224626"/>
                  <a:pt x="69116" y="224626"/>
                </a:cubicBezTo>
                <a:lnTo>
                  <a:pt x="34558" y="224626"/>
                </a:lnTo>
                <a:cubicBezTo>
                  <a:pt x="15497" y="224626"/>
                  <a:pt x="0" y="209129"/>
                  <a:pt x="0" y="190068"/>
                </a:cubicBezTo>
                <a:lnTo>
                  <a:pt x="0" y="116633"/>
                </a:lnTo>
                <a:close/>
                <a:moveTo>
                  <a:pt x="138231" y="116633"/>
                </a:moveTo>
                <a:cubicBezTo>
                  <a:pt x="138231" y="80833"/>
                  <a:pt x="167227" y="51837"/>
                  <a:pt x="203027" y="51837"/>
                </a:cubicBezTo>
                <a:lnTo>
                  <a:pt x="207347" y="51837"/>
                </a:lnTo>
                <a:cubicBezTo>
                  <a:pt x="216904" y="51837"/>
                  <a:pt x="224626" y="59558"/>
                  <a:pt x="224626" y="69116"/>
                </a:cubicBezTo>
                <a:cubicBezTo>
                  <a:pt x="224626" y="78673"/>
                  <a:pt x="216904" y="86395"/>
                  <a:pt x="207347" y="86395"/>
                </a:cubicBezTo>
                <a:lnTo>
                  <a:pt x="203027" y="86395"/>
                </a:lnTo>
                <a:cubicBezTo>
                  <a:pt x="186342" y="86395"/>
                  <a:pt x="172789" y="99948"/>
                  <a:pt x="172789" y="116633"/>
                </a:cubicBezTo>
                <a:lnTo>
                  <a:pt x="172789" y="120952"/>
                </a:lnTo>
                <a:lnTo>
                  <a:pt x="207347" y="120952"/>
                </a:lnTo>
                <a:cubicBezTo>
                  <a:pt x="226408" y="120952"/>
                  <a:pt x="241905" y="136449"/>
                  <a:pt x="241905" y="155510"/>
                </a:cubicBezTo>
                <a:lnTo>
                  <a:pt x="241905" y="190068"/>
                </a:lnTo>
                <a:cubicBezTo>
                  <a:pt x="241905" y="209129"/>
                  <a:pt x="226408" y="224626"/>
                  <a:pt x="207347" y="224626"/>
                </a:cubicBezTo>
                <a:lnTo>
                  <a:pt x="172789" y="224626"/>
                </a:lnTo>
                <a:cubicBezTo>
                  <a:pt x="153728" y="224626"/>
                  <a:pt x="138231" y="209129"/>
                  <a:pt x="138231" y="190068"/>
                </a:cubicBezTo>
                <a:lnTo>
                  <a:pt x="138231" y="116633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/>
        </p:spPr>
      </p:sp>
      <p:sp>
        <p:nvSpPr>
          <p:cNvPr id="25" name="Text 22"/>
          <p:cNvSpPr/>
          <p:nvPr/>
        </p:nvSpPr>
        <p:spPr>
          <a:xfrm>
            <a:off x="6782548" y="4759764"/>
            <a:ext cx="5022404" cy="5990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451" dirty="0">
                <a:solidFill>
                  <a:srgbClr val="FFFFF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“Let’s build a caring and inclusive society in Hong Kong together."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7020854" y="5635229"/>
            <a:ext cx="4580063" cy="9215"/>
          </a:xfrm>
          <a:custGeom>
            <a:avLst/>
            <a:gdLst/>
            <a:ahLst/>
            <a:cxnLst/>
            <a:rect l="l" t="t" r="r" b="b"/>
            <a:pathLst>
              <a:path w="4580063" h="9215">
                <a:moveTo>
                  <a:pt x="0" y="0"/>
                </a:moveTo>
                <a:lnTo>
                  <a:pt x="4580063" y="0"/>
                </a:lnTo>
                <a:lnTo>
                  <a:pt x="4580063" y="9215"/>
                </a:lnTo>
                <a:lnTo>
                  <a:pt x="0" y="92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27" name="Shape 24"/>
          <p:cNvSpPr/>
          <p:nvPr/>
        </p:nvSpPr>
        <p:spPr>
          <a:xfrm>
            <a:off x="8228218" y="5805714"/>
            <a:ext cx="442340" cy="442340"/>
          </a:xfrm>
          <a:custGeom>
            <a:avLst/>
            <a:gdLst/>
            <a:ahLst/>
            <a:cxnLst/>
            <a:rect l="l" t="t" r="r" b="b"/>
            <a:pathLst>
              <a:path w="442340" h="442340">
                <a:moveTo>
                  <a:pt x="221170" y="0"/>
                </a:moveTo>
                <a:lnTo>
                  <a:pt x="221170" y="0"/>
                </a:lnTo>
                <a:cubicBezTo>
                  <a:pt x="343237" y="0"/>
                  <a:pt x="442340" y="99103"/>
                  <a:pt x="442340" y="221170"/>
                </a:cubicBezTo>
                <a:lnTo>
                  <a:pt x="442340" y="221170"/>
                </a:lnTo>
                <a:cubicBezTo>
                  <a:pt x="442340" y="343237"/>
                  <a:pt x="343237" y="442340"/>
                  <a:pt x="221170" y="442340"/>
                </a:cubicBezTo>
                <a:lnTo>
                  <a:pt x="221170" y="442340"/>
                </a:lnTo>
                <a:cubicBezTo>
                  <a:pt x="99103" y="442340"/>
                  <a:pt x="0" y="343237"/>
                  <a:pt x="0" y="221170"/>
                </a:cubicBezTo>
                <a:lnTo>
                  <a:pt x="0" y="221170"/>
                </a:lnTo>
                <a:cubicBezTo>
                  <a:pt x="0" y="99103"/>
                  <a:pt x="99103" y="0"/>
                  <a:pt x="22117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28" name="Shape 25"/>
          <p:cNvSpPr/>
          <p:nvPr/>
        </p:nvSpPr>
        <p:spPr>
          <a:xfrm>
            <a:off x="8368753" y="5934730"/>
            <a:ext cx="161270" cy="184308"/>
          </a:xfrm>
          <a:custGeom>
            <a:avLst/>
            <a:gdLst/>
            <a:ahLst/>
            <a:cxnLst/>
            <a:rect l="l" t="t" r="r" b="b"/>
            <a:pathLst>
              <a:path w="161270" h="184308">
                <a:moveTo>
                  <a:pt x="80635" y="89274"/>
                </a:moveTo>
                <a:cubicBezTo>
                  <a:pt x="104476" y="89274"/>
                  <a:pt x="123832" y="69918"/>
                  <a:pt x="123832" y="46077"/>
                </a:cubicBezTo>
                <a:cubicBezTo>
                  <a:pt x="123832" y="22236"/>
                  <a:pt x="104476" y="2880"/>
                  <a:pt x="80635" y="2880"/>
                </a:cubicBezTo>
                <a:cubicBezTo>
                  <a:pt x="56794" y="2880"/>
                  <a:pt x="37438" y="22236"/>
                  <a:pt x="37438" y="46077"/>
                </a:cubicBezTo>
                <a:cubicBezTo>
                  <a:pt x="37438" y="69918"/>
                  <a:pt x="56794" y="89274"/>
                  <a:pt x="80635" y="89274"/>
                </a:cubicBezTo>
                <a:close/>
                <a:moveTo>
                  <a:pt x="69944" y="109433"/>
                </a:moveTo>
                <a:cubicBezTo>
                  <a:pt x="34486" y="109433"/>
                  <a:pt x="5760" y="138159"/>
                  <a:pt x="5760" y="173617"/>
                </a:cubicBezTo>
                <a:cubicBezTo>
                  <a:pt x="5760" y="179521"/>
                  <a:pt x="10547" y="184308"/>
                  <a:pt x="16451" y="184308"/>
                </a:cubicBezTo>
                <a:lnTo>
                  <a:pt x="144819" y="184308"/>
                </a:lnTo>
                <a:cubicBezTo>
                  <a:pt x="150723" y="184308"/>
                  <a:pt x="155510" y="179521"/>
                  <a:pt x="155510" y="173617"/>
                </a:cubicBezTo>
                <a:cubicBezTo>
                  <a:pt x="155510" y="138159"/>
                  <a:pt x="126784" y="109433"/>
                  <a:pt x="91326" y="109433"/>
                </a:cubicBezTo>
                <a:lnTo>
                  <a:pt x="69944" y="109433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9" name="Text 26"/>
          <p:cNvSpPr/>
          <p:nvPr/>
        </p:nvSpPr>
        <p:spPr>
          <a:xfrm>
            <a:off x="8781143" y="5787283"/>
            <a:ext cx="1695637" cy="258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6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Fung Chin San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8781143" y="6045315"/>
            <a:ext cx="1686422" cy="221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1" dirty="0">
                <a:solidFill>
                  <a:srgbClr val="FFFFFF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Founder, KYK Foundation</a:t>
            </a:r>
            <a:endParaRPr lang="en-US" sz="1600" dirty="0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B02B9C63-DB9A-41B7-9A08-1AA9BB9C0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977" y="885168"/>
            <a:ext cx="4931545" cy="329180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5851" y="91463"/>
            <a:ext cx="11533467" cy="2195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115" dirty="0">
                <a:solidFill>
                  <a:srgbClr val="0066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SYSTEM OVERVIEW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365851" y="462704"/>
            <a:ext cx="11679808" cy="4390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457" b="1" dirty="0">
                <a:solidFill>
                  <a:srgbClr val="1F2937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Website Architecture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65851" y="977477"/>
            <a:ext cx="11551760" cy="256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40" dirty="0">
                <a:solidFill>
                  <a:srgbClr val="1F2937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Complete Django-based platform structure with 7 core pages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65851" y="1458687"/>
            <a:ext cx="7591418" cy="5254688"/>
          </a:xfrm>
          <a:custGeom>
            <a:avLst/>
            <a:gdLst/>
            <a:ahLst/>
            <a:cxnLst/>
            <a:rect l="l" t="t" r="r" b="b"/>
            <a:pathLst>
              <a:path w="7591418" h="5286554">
                <a:moveTo>
                  <a:pt x="146332" y="0"/>
                </a:moveTo>
                <a:lnTo>
                  <a:pt x="7445086" y="0"/>
                </a:lnTo>
                <a:cubicBezTo>
                  <a:pt x="7525903" y="0"/>
                  <a:pt x="7591418" y="65515"/>
                  <a:pt x="7591418" y="146332"/>
                </a:cubicBezTo>
                <a:lnTo>
                  <a:pt x="7591418" y="5140222"/>
                </a:lnTo>
                <a:cubicBezTo>
                  <a:pt x="7591418" y="5221039"/>
                  <a:pt x="7525903" y="5286554"/>
                  <a:pt x="7445086" y="5286554"/>
                </a:cubicBezTo>
                <a:lnTo>
                  <a:pt x="146332" y="5286554"/>
                </a:lnTo>
                <a:cubicBezTo>
                  <a:pt x="65515" y="5286554"/>
                  <a:pt x="0" y="5221039"/>
                  <a:pt x="0" y="5140222"/>
                </a:cubicBezTo>
                <a:lnTo>
                  <a:pt x="0" y="146332"/>
                </a:lnTo>
                <a:cubicBezTo>
                  <a:pt x="0" y="65569"/>
                  <a:pt x="65569" y="0"/>
                  <a:pt x="146332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28657" dist="182926" dir="5400000" algn="bl" rotWithShape="0">
              <a:srgbClr val="000000">
                <a:alpha val="10196"/>
              </a:srgbClr>
            </a:outerShdw>
          </a:effectLst>
        </p:spPr>
      </p:sp>
      <p:pic>
        <p:nvPicPr>
          <p:cNvPr id="6" name="Image 0" descr="https://kimi-img.moonshot.cn/pub/slides/26-01-27-17:01:38-d5s7tsg52cegfmj7n88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5800" y="1458686"/>
            <a:ext cx="6805009" cy="5254688"/>
          </a:xfrm>
          <a:prstGeom prst="roundRect">
            <a:avLst>
              <a:gd name="adj" fmla="val 0"/>
            </a:avLst>
          </a:prstGeom>
        </p:spPr>
      </p:pic>
      <p:sp>
        <p:nvSpPr>
          <p:cNvPr id="7" name="Shape 4"/>
          <p:cNvSpPr/>
          <p:nvPr/>
        </p:nvSpPr>
        <p:spPr>
          <a:xfrm>
            <a:off x="8105611" y="1573161"/>
            <a:ext cx="3722539" cy="1371943"/>
          </a:xfrm>
          <a:custGeom>
            <a:avLst/>
            <a:gdLst/>
            <a:ahLst/>
            <a:cxnLst/>
            <a:rect l="l" t="t" r="r" b="b"/>
            <a:pathLst>
              <a:path w="3722539" h="1371943">
                <a:moveTo>
                  <a:pt x="109755" y="0"/>
                </a:moveTo>
                <a:lnTo>
                  <a:pt x="3612783" y="0"/>
                </a:lnTo>
                <a:cubicBezTo>
                  <a:pt x="3673399" y="0"/>
                  <a:pt x="3722539" y="49139"/>
                  <a:pt x="3722539" y="109755"/>
                </a:cubicBezTo>
                <a:lnTo>
                  <a:pt x="3722539" y="1262188"/>
                </a:lnTo>
                <a:cubicBezTo>
                  <a:pt x="3722539" y="1322804"/>
                  <a:pt x="3673399" y="1371943"/>
                  <a:pt x="3612783" y="1371943"/>
                </a:cubicBezTo>
                <a:lnTo>
                  <a:pt x="109755" y="1371943"/>
                </a:lnTo>
                <a:cubicBezTo>
                  <a:pt x="49139" y="1371943"/>
                  <a:pt x="0" y="1322804"/>
                  <a:pt x="0" y="1262188"/>
                </a:cubicBezTo>
                <a:lnTo>
                  <a:pt x="0" y="109755"/>
                </a:lnTo>
                <a:cubicBezTo>
                  <a:pt x="0" y="49180"/>
                  <a:pt x="49180" y="0"/>
                  <a:pt x="109755" y="0"/>
                </a:cubicBezTo>
                <a:close/>
              </a:path>
            </a:pathLst>
          </a:custGeom>
          <a:gradFill flip="none" rotWithShape="1">
            <a:gsLst>
              <a:gs pos="0">
                <a:srgbClr val="006600"/>
              </a:gs>
              <a:gs pos="100000">
                <a:srgbClr val="065F46"/>
              </a:gs>
            </a:gsLst>
            <a:lin ang="2700000" scaled="1"/>
          </a:gradFill>
          <a:ln/>
        </p:spPr>
      </p:sp>
      <p:sp>
        <p:nvSpPr>
          <p:cNvPr id="8" name="Shape 5"/>
          <p:cNvSpPr/>
          <p:nvPr/>
        </p:nvSpPr>
        <p:spPr>
          <a:xfrm>
            <a:off x="8279390" y="1737794"/>
            <a:ext cx="219511" cy="219511"/>
          </a:xfrm>
          <a:custGeom>
            <a:avLst/>
            <a:gdLst/>
            <a:ahLst/>
            <a:cxnLst/>
            <a:rect l="l" t="t" r="r" b="b"/>
            <a:pathLst>
              <a:path w="219511" h="219511">
                <a:moveTo>
                  <a:pt x="99680" y="2229"/>
                </a:moveTo>
                <a:cubicBezTo>
                  <a:pt x="106068" y="-729"/>
                  <a:pt x="113443" y="-729"/>
                  <a:pt x="119831" y="2229"/>
                </a:cubicBezTo>
                <a:lnTo>
                  <a:pt x="213552" y="45531"/>
                </a:lnTo>
                <a:cubicBezTo>
                  <a:pt x="217196" y="47203"/>
                  <a:pt x="219511" y="50848"/>
                  <a:pt x="219511" y="54878"/>
                </a:cubicBezTo>
                <a:cubicBezTo>
                  <a:pt x="219511" y="58908"/>
                  <a:pt x="217196" y="62552"/>
                  <a:pt x="213552" y="64224"/>
                </a:cubicBezTo>
                <a:lnTo>
                  <a:pt x="119831" y="107526"/>
                </a:lnTo>
                <a:cubicBezTo>
                  <a:pt x="113443" y="110484"/>
                  <a:pt x="106068" y="110484"/>
                  <a:pt x="99680" y="107526"/>
                </a:cubicBezTo>
                <a:lnTo>
                  <a:pt x="5959" y="64224"/>
                </a:lnTo>
                <a:cubicBezTo>
                  <a:pt x="2315" y="62509"/>
                  <a:pt x="0" y="58865"/>
                  <a:pt x="0" y="54878"/>
                </a:cubicBezTo>
                <a:cubicBezTo>
                  <a:pt x="0" y="50891"/>
                  <a:pt x="2315" y="47203"/>
                  <a:pt x="5959" y="45531"/>
                </a:cubicBezTo>
                <a:lnTo>
                  <a:pt x="99680" y="2229"/>
                </a:lnTo>
                <a:close/>
                <a:moveTo>
                  <a:pt x="20622" y="93635"/>
                </a:moveTo>
                <a:lnTo>
                  <a:pt x="91063" y="126176"/>
                </a:lnTo>
                <a:cubicBezTo>
                  <a:pt x="102939" y="131664"/>
                  <a:pt x="116615" y="131664"/>
                  <a:pt x="128491" y="126176"/>
                </a:cubicBezTo>
                <a:lnTo>
                  <a:pt x="198932" y="93635"/>
                </a:lnTo>
                <a:lnTo>
                  <a:pt x="213552" y="100409"/>
                </a:lnTo>
                <a:cubicBezTo>
                  <a:pt x="217196" y="102081"/>
                  <a:pt x="219511" y="105725"/>
                  <a:pt x="219511" y="109755"/>
                </a:cubicBezTo>
                <a:cubicBezTo>
                  <a:pt x="219511" y="113786"/>
                  <a:pt x="217196" y="117430"/>
                  <a:pt x="213552" y="119102"/>
                </a:cubicBezTo>
                <a:lnTo>
                  <a:pt x="119831" y="162404"/>
                </a:lnTo>
                <a:cubicBezTo>
                  <a:pt x="113443" y="165362"/>
                  <a:pt x="106068" y="165362"/>
                  <a:pt x="99680" y="162404"/>
                </a:cubicBezTo>
                <a:lnTo>
                  <a:pt x="5959" y="119102"/>
                </a:lnTo>
                <a:cubicBezTo>
                  <a:pt x="2315" y="117387"/>
                  <a:pt x="0" y="113743"/>
                  <a:pt x="0" y="109755"/>
                </a:cubicBezTo>
                <a:cubicBezTo>
                  <a:pt x="0" y="105768"/>
                  <a:pt x="2315" y="102081"/>
                  <a:pt x="5959" y="100409"/>
                </a:cubicBezTo>
                <a:lnTo>
                  <a:pt x="20579" y="93635"/>
                </a:lnTo>
                <a:close/>
                <a:moveTo>
                  <a:pt x="5959" y="155287"/>
                </a:moveTo>
                <a:lnTo>
                  <a:pt x="20579" y="148513"/>
                </a:lnTo>
                <a:lnTo>
                  <a:pt x="91020" y="181054"/>
                </a:lnTo>
                <a:cubicBezTo>
                  <a:pt x="102896" y="186541"/>
                  <a:pt x="116572" y="186541"/>
                  <a:pt x="128448" y="181054"/>
                </a:cubicBezTo>
                <a:lnTo>
                  <a:pt x="198889" y="148513"/>
                </a:lnTo>
                <a:lnTo>
                  <a:pt x="213509" y="155287"/>
                </a:lnTo>
                <a:cubicBezTo>
                  <a:pt x="217153" y="156959"/>
                  <a:pt x="219468" y="160603"/>
                  <a:pt x="219468" y="164633"/>
                </a:cubicBezTo>
                <a:cubicBezTo>
                  <a:pt x="219468" y="168663"/>
                  <a:pt x="217153" y="172307"/>
                  <a:pt x="213509" y="173980"/>
                </a:cubicBezTo>
                <a:lnTo>
                  <a:pt x="119788" y="217281"/>
                </a:lnTo>
                <a:cubicBezTo>
                  <a:pt x="113400" y="220240"/>
                  <a:pt x="106025" y="220240"/>
                  <a:pt x="99637" y="217281"/>
                </a:cubicBezTo>
                <a:lnTo>
                  <a:pt x="5959" y="173980"/>
                </a:lnTo>
                <a:cubicBezTo>
                  <a:pt x="2315" y="172265"/>
                  <a:pt x="0" y="168620"/>
                  <a:pt x="0" y="164633"/>
                </a:cubicBezTo>
                <a:cubicBezTo>
                  <a:pt x="0" y="160646"/>
                  <a:pt x="2315" y="156959"/>
                  <a:pt x="5959" y="15528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9" name="Text 6"/>
          <p:cNvSpPr/>
          <p:nvPr/>
        </p:nvSpPr>
        <p:spPr>
          <a:xfrm>
            <a:off x="8636095" y="1719502"/>
            <a:ext cx="1719502" cy="256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40" b="1" dirty="0">
                <a:solidFill>
                  <a:srgbClr val="FFFFFF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Template Structure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8251951" y="2085353"/>
            <a:ext cx="3503028" cy="713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52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Django template inheritance with </a:t>
            </a:r>
            <a:r>
              <a:rPr lang="en-US" sz="1152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base.html</a:t>
            </a:r>
            <a:r>
              <a:rPr lang="en-US" sz="1152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as the parent template, extended by all child pages for consistent UI/UX.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8123903" y="3109737"/>
            <a:ext cx="3704246" cy="2341450"/>
          </a:xfrm>
          <a:custGeom>
            <a:avLst/>
            <a:gdLst/>
            <a:ahLst/>
            <a:cxnLst/>
            <a:rect l="l" t="t" r="r" b="b"/>
            <a:pathLst>
              <a:path w="3704246" h="2487790">
                <a:moveTo>
                  <a:pt x="36585" y="0"/>
                </a:moveTo>
                <a:lnTo>
                  <a:pt x="3594485" y="0"/>
                </a:lnTo>
                <a:cubicBezTo>
                  <a:pt x="3655104" y="0"/>
                  <a:pt x="3704246" y="49142"/>
                  <a:pt x="3704246" y="109761"/>
                </a:cubicBezTo>
                <a:lnTo>
                  <a:pt x="3704246" y="2378029"/>
                </a:lnTo>
                <a:cubicBezTo>
                  <a:pt x="3704246" y="2438648"/>
                  <a:pt x="3655104" y="2487790"/>
                  <a:pt x="3594485" y="2487790"/>
                </a:cubicBezTo>
                <a:lnTo>
                  <a:pt x="36585" y="2487790"/>
                </a:lnTo>
                <a:cubicBezTo>
                  <a:pt x="16380" y="2487790"/>
                  <a:pt x="0" y="2471410"/>
                  <a:pt x="0" y="2451205"/>
                </a:cubicBezTo>
                <a:lnTo>
                  <a:pt x="0" y="36585"/>
                </a:lnTo>
                <a:cubicBezTo>
                  <a:pt x="0" y="16393"/>
                  <a:pt x="16393" y="0"/>
                  <a:pt x="3658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37194" dist="91463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2" name="Shape 9"/>
          <p:cNvSpPr/>
          <p:nvPr/>
        </p:nvSpPr>
        <p:spPr>
          <a:xfrm>
            <a:off x="8114769" y="3109736"/>
            <a:ext cx="45719" cy="2286573"/>
          </a:xfrm>
          <a:custGeom>
            <a:avLst/>
            <a:gdLst/>
            <a:ahLst/>
            <a:cxnLst/>
            <a:rect l="l" t="t" r="r" b="b"/>
            <a:pathLst>
              <a:path w="36585" h="2487790">
                <a:moveTo>
                  <a:pt x="36585" y="0"/>
                </a:moveTo>
                <a:lnTo>
                  <a:pt x="36585" y="0"/>
                </a:lnTo>
                <a:lnTo>
                  <a:pt x="36585" y="2487790"/>
                </a:lnTo>
                <a:lnTo>
                  <a:pt x="36585" y="2487790"/>
                </a:lnTo>
                <a:cubicBezTo>
                  <a:pt x="16380" y="2487790"/>
                  <a:pt x="0" y="2471410"/>
                  <a:pt x="0" y="2451205"/>
                </a:cubicBezTo>
                <a:lnTo>
                  <a:pt x="0" y="36585"/>
                </a:lnTo>
                <a:cubicBezTo>
                  <a:pt x="0" y="16393"/>
                  <a:pt x="16393" y="0"/>
                  <a:pt x="36585" y="0"/>
                </a:cubicBezTo>
                <a:close/>
              </a:path>
            </a:pathLst>
          </a:custGeom>
          <a:solidFill>
            <a:srgbClr val="8B4513"/>
          </a:solidFill>
          <a:ln/>
        </p:spPr>
      </p:sp>
      <p:sp>
        <p:nvSpPr>
          <p:cNvPr id="13" name="Shape 10"/>
          <p:cNvSpPr/>
          <p:nvPr/>
        </p:nvSpPr>
        <p:spPr>
          <a:xfrm>
            <a:off x="8311402" y="3237785"/>
            <a:ext cx="182926" cy="182926"/>
          </a:xfrm>
          <a:custGeom>
            <a:avLst/>
            <a:gdLst/>
            <a:ahLst/>
            <a:cxnLst/>
            <a:rect l="l" t="t" r="r" b="b"/>
            <a:pathLst>
              <a:path w="182926" h="182926">
                <a:moveTo>
                  <a:pt x="68597" y="22866"/>
                </a:moveTo>
                <a:cubicBezTo>
                  <a:pt x="68597" y="16542"/>
                  <a:pt x="73706" y="11433"/>
                  <a:pt x="80030" y="11433"/>
                </a:cubicBezTo>
                <a:lnTo>
                  <a:pt x="102896" y="11433"/>
                </a:lnTo>
                <a:cubicBezTo>
                  <a:pt x="109220" y="11433"/>
                  <a:pt x="114329" y="16542"/>
                  <a:pt x="114329" y="22866"/>
                </a:cubicBezTo>
                <a:lnTo>
                  <a:pt x="114329" y="45731"/>
                </a:lnTo>
                <a:cubicBezTo>
                  <a:pt x="114329" y="52055"/>
                  <a:pt x="109220" y="57164"/>
                  <a:pt x="102896" y="57164"/>
                </a:cubicBezTo>
                <a:lnTo>
                  <a:pt x="100038" y="57164"/>
                </a:lnTo>
                <a:lnTo>
                  <a:pt x="100038" y="80030"/>
                </a:lnTo>
                <a:lnTo>
                  <a:pt x="142911" y="80030"/>
                </a:lnTo>
                <a:cubicBezTo>
                  <a:pt x="157130" y="80030"/>
                  <a:pt x="168635" y="91534"/>
                  <a:pt x="168635" y="105754"/>
                </a:cubicBezTo>
                <a:lnTo>
                  <a:pt x="168635" y="125761"/>
                </a:lnTo>
                <a:lnTo>
                  <a:pt x="171493" y="125761"/>
                </a:lnTo>
                <a:cubicBezTo>
                  <a:pt x="177817" y="125761"/>
                  <a:pt x="182926" y="130870"/>
                  <a:pt x="182926" y="137194"/>
                </a:cubicBezTo>
                <a:lnTo>
                  <a:pt x="182926" y="160060"/>
                </a:lnTo>
                <a:cubicBezTo>
                  <a:pt x="182926" y="166384"/>
                  <a:pt x="177817" y="171493"/>
                  <a:pt x="171493" y="171493"/>
                </a:cubicBezTo>
                <a:lnTo>
                  <a:pt x="148627" y="171493"/>
                </a:lnTo>
                <a:cubicBezTo>
                  <a:pt x="142303" y="171493"/>
                  <a:pt x="137194" y="166384"/>
                  <a:pt x="137194" y="160060"/>
                </a:cubicBezTo>
                <a:lnTo>
                  <a:pt x="137194" y="137194"/>
                </a:lnTo>
                <a:cubicBezTo>
                  <a:pt x="137194" y="130870"/>
                  <a:pt x="142303" y="125761"/>
                  <a:pt x="148627" y="125761"/>
                </a:cubicBezTo>
                <a:lnTo>
                  <a:pt x="151485" y="125761"/>
                </a:lnTo>
                <a:lnTo>
                  <a:pt x="151485" y="105754"/>
                </a:lnTo>
                <a:cubicBezTo>
                  <a:pt x="151485" y="101002"/>
                  <a:pt x="147663" y="97179"/>
                  <a:pt x="142911" y="97179"/>
                </a:cubicBezTo>
                <a:lnTo>
                  <a:pt x="100038" y="97179"/>
                </a:lnTo>
                <a:lnTo>
                  <a:pt x="100038" y="125761"/>
                </a:lnTo>
                <a:lnTo>
                  <a:pt x="102896" y="125761"/>
                </a:lnTo>
                <a:cubicBezTo>
                  <a:pt x="109220" y="125761"/>
                  <a:pt x="114329" y="130870"/>
                  <a:pt x="114329" y="137194"/>
                </a:cubicBezTo>
                <a:lnTo>
                  <a:pt x="114329" y="160060"/>
                </a:lnTo>
                <a:cubicBezTo>
                  <a:pt x="114329" y="166384"/>
                  <a:pt x="109220" y="171493"/>
                  <a:pt x="102896" y="171493"/>
                </a:cubicBezTo>
                <a:lnTo>
                  <a:pt x="80030" y="171493"/>
                </a:lnTo>
                <a:cubicBezTo>
                  <a:pt x="73706" y="171493"/>
                  <a:pt x="68597" y="166384"/>
                  <a:pt x="68597" y="160060"/>
                </a:cubicBezTo>
                <a:lnTo>
                  <a:pt x="68597" y="137194"/>
                </a:lnTo>
                <a:cubicBezTo>
                  <a:pt x="68597" y="130870"/>
                  <a:pt x="73706" y="125761"/>
                  <a:pt x="80030" y="125761"/>
                </a:cubicBezTo>
                <a:lnTo>
                  <a:pt x="82888" y="125761"/>
                </a:lnTo>
                <a:lnTo>
                  <a:pt x="82888" y="97179"/>
                </a:lnTo>
                <a:lnTo>
                  <a:pt x="40015" y="97179"/>
                </a:lnTo>
                <a:cubicBezTo>
                  <a:pt x="35263" y="97179"/>
                  <a:pt x="31440" y="101002"/>
                  <a:pt x="31440" y="105754"/>
                </a:cubicBezTo>
                <a:lnTo>
                  <a:pt x="31440" y="125761"/>
                </a:lnTo>
                <a:lnTo>
                  <a:pt x="34299" y="125761"/>
                </a:lnTo>
                <a:cubicBezTo>
                  <a:pt x="40622" y="125761"/>
                  <a:pt x="45731" y="130870"/>
                  <a:pt x="45731" y="137194"/>
                </a:cubicBezTo>
                <a:lnTo>
                  <a:pt x="45731" y="160060"/>
                </a:lnTo>
                <a:cubicBezTo>
                  <a:pt x="45731" y="166384"/>
                  <a:pt x="40622" y="171493"/>
                  <a:pt x="34299" y="171493"/>
                </a:cubicBezTo>
                <a:lnTo>
                  <a:pt x="11433" y="171493"/>
                </a:lnTo>
                <a:cubicBezTo>
                  <a:pt x="5109" y="171493"/>
                  <a:pt x="0" y="166384"/>
                  <a:pt x="0" y="160060"/>
                </a:cubicBezTo>
                <a:lnTo>
                  <a:pt x="0" y="137194"/>
                </a:lnTo>
                <a:cubicBezTo>
                  <a:pt x="0" y="130870"/>
                  <a:pt x="5109" y="125761"/>
                  <a:pt x="11433" y="125761"/>
                </a:cubicBezTo>
                <a:lnTo>
                  <a:pt x="14291" y="125761"/>
                </a:lnTo>
                <a:lnTo>
                  <a:pt x="14291" y="105754"/>
                </a:lnTo>
                <a:cubicBezTo>
                  <a:pt x="14291" y="91534"/>
                  <a:pt x="25795" y="80030"/>
                  <a:pt x="40015" y="80030"/>
                </a:cubicBezTo>
                <a:lnTo>
                  <a:pt x="82888" y="80030"/>
                </a:lnTo>
                <a:lnTo>
                  <a:pt x="82888" y="57164"/>
                </a:lnTo>
                <a:lnTo>
                  <a:pt x="80030" y="57164"/>
                </a:lnTo>
                <a:cubicBezTo>
                  <a:pt x="73706" y="57164"/>
                  <a:pt x="68597" y="52055"/>
                  <a:pt x="68597" y="45731"/>
                </a:cubicBezTo>
                <a:lnTo>
                  <a:pt x="68597" y="22866"/>
                </a:lnTo>
                <a:close/>
              </a:path>
            </a:pathLst>
          </a:custGeom>
          <a:solidFill>
            <a:srgbClr val="8B4513"/>
          </a:solidFill>
          <a:ln/>
        </p:spPr>
      </p:sp>
      <p:sp>
        <p:nvSpPr>
          <p:cNvPr id="14" name="Text 11"/>
          <p:cNvSpPr/>
          <p:nvPr/>
        </p:nvSpPr>
        <p:spPr>
          <a:xfrm>
            <a:off x="8626949" y="3201200"/>
            <a:ext cx="1051823" cy="256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6" b="1" dirty="0">
                <a:solidFill>
                  <a:srgbClr val="1F2937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7 Core Pages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8288536" y="3603637"/>
            <a:ext cx="73170" cy="73170"/>
          </a:xfrm>
          <a:custGeom>
            <a:avLst/>
            <a:gdLst/>
            <a:ahLst/>
            <a:cxnLst/>
            <a:rect l="l" t="t" r="r" b="b"/>
            <a:pathLst>
              <a:path w="73170" h="73170">
                <a:moveTo>
                  <a:pt x="36585" y="0"/>
                </a:moveTo>
                <a:lnTo>
                  <a:pt x="36585" y="0"/>
                </a:lnTo>
                <a:cubicBezTo>
                  <a:pt x="56777" y="0"/>
                  <a:pt x="73170" y="16393"/>
                  <a:pt x="73170" y="36585"/>
                </a:cubicBezTo>
                <a:lnTo>
                  <a:pt x="73170" y="36585"/>
                </a:lnTo>
                <a:cubicBezTo>
                  <a:pt x="73170" y="56777"/>
                  <a:pt x="56777" y="73170"/>
                  <a:pt x="36585" y="73170"/>
                </a:cubicBezTo>
                <a:lnTo>
                  <a:pt x="36585" y="73170"/>
                </a:lnTo>
                <a:cubicBezTo>
                  <a:pt x="16393" y="73170"/>
                  <a:pt x="0" y="56777"/>
                  <a:pt x="0" y="36585"/>
                </a:cubicBezTo>
                <a:lnTo>
                  <a:pt x="0" y="36585"/>
                </a:lnTo>
                <a:cubicBezTo>
                  <a:pt x="0" y="16393"/>
                  <a:pt x="16393" y="0"/>
                  <a:pt x="36585" y="0"/>
                </a:cubicBezTo>
                <a:close/>
              </a:path>
            </a:pathLst>
          </a:custGeom>
          <a:solidFill>
            <a:srgbClr val="006600"/>
          </a:solidFill>
          <a:ln/>
        </p:spPr>
      </p:sp>
      <p:sp>
        <p:nvSpPr>
          <p:cNvPr id="16" name="Text 13"/>
          <p:cNvSpPr/>
          <p:nvPr/>
        </p:nvSpPr>
        <p:spPr>
          <a:xfrm>
            <a:off x="8434877" y="3530467"/>
            <a:ext cx="1179871" cy="2195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2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Workshop Listing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8288536" y="3878026"/>
            <a:ext cx="73170" cy="73170"/>
          </a:xfrm>
          <a:custGeom>
            <a:avLst/>
            <a:gdLst/>
            <a:ahLst/>
            <a:cxnLst/>
            <a:rect l="l" t="t" r="r" b="b"/>
            <a:pathLst>
              <a:path w="73170" h="73170">
                <a:moveTo>
                  <a:pt x="36585" y="0"/>
                </a:moveTo>
                <a:lnTo>
                  <a:pt x="36585" y="0"/>
                </a:lnTo>
                <a:cubicBezTo>
                  <a:pt x="56777" y="0"/>
                  <a:pt x="73170" y="16393"/>
                  <a:pt x="73170" y="36585"/>
                </a:cubicBezTo>
                <a:lnTo>
                  <a:pt x="73170" y="36585"/>
                </a:lnTo>
                <a:cubicBezTo>
                  <a:pt x="73170" y="56777"/>
                  <a:pt x="56777" y="73170"/>
                  <a:pt x="36585" y="73170"/>
                </a:cubicBezTo>
                <a:lnTo>
                  <a:pt x="36585" y="73170"/>
                </a:lnTo>
                <a:cubicBezTo>
                  <a:pt x="16393" y="73170"/>
                  <a:pt x="0" y="56777"/>
                  <a:pt x="0" y="36585"/>
                </a:cubicBezTo>
                <a:lnTo>
                  <a:pt x="0" y="36585"/>
                </a:lnTo>
                <a:cubicBezTo>
                  <a:pt x="0" y="16393"/>
                  <a:pt x="16393" y="0"/>
                  <a:pt x="36585" y="0"/>
                </a:cubicBezTo>
                <a:close/>
              </a:path>
            </a:pathLst>
          </a:custGeom>
          <a:solidFill>
            <a:srgbClr val="006600"/>
          </a:solidFill>
          <a:ln/>
        </p:spPr>
      </p:sp>
      <p:sp>
        <p:nvSpPr>
          <p:cNvPr id="18" name="Text 15"/>
          <p:cNvSpPr/>
          <p:nvPr/>
        </p:nvSpPr>
        <p:spPr>
          <a:xfrm>
            <a:off x="8434877" y="3804855"/>
            <a:ext cx="1097554" cy="2195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2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Urdu Workshop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8288536" y="4152414"/>
            <a:ext cx="73170" cy="73170"/>
          </a:xfrm>
          <a:custGeom>
            <a:avLst/>
            <a:gdLst/>
            <a:ahLst/>
            <a:cxnLst/>
            <a:rect l="l" t="t" r="r" b="b"/>
            <a:pathLst>
              <a:path w="73170" h="73170">
                <a:moveTo>
                  <a:pt x="36585" y="0"/>
                </a:moveTo>
                <a:lnTo>
                  <a:pt x="36585" y="0"/>
                </a:lnTo>
                <a:cubicBezTo>
                  <a:pt x="56777" y="0"/>
                  <a:pt x="73170" y="16393"/>
                  <a:pt x="73170" y="36585"/>
                </a:cubicBezTo>
                <a:lnTo>
                  <a:pt x="73170" y="36585"/>
                </a:lnTo>
                <a:cubicBezTo>
                  <a:pt x="73170" y="56777"/>
                  <a:pt x="56777" y="73170"/>
                  <a:pt x="36585" y="73170"/>
                </a:cubicBezTo>
                <a:lnTo>
                  <a:pt x="36585" y="73170"/>
                </a:lnTo>
                <a:cubicBezTo>
                  <a:pt x="16393" y="73170"/>
                  <a:pt x="0" y="56777"/>
                  <a:pt x="0" y="36585"/>
                </a:cubicBezTo>
                <a:lnTo>
                  <a:pt x="0" y="36585"/>
                </a:lnTo>
                <a:cubicBezTo>
                  <a:pt x="0" y="16393"/>
                  <a:pt x="16393" y="0"/>
                  <a:pt x="36585" y="0"/>
                </a:cubicBezTo>
                <a:close/>
              </a:path>
            </a:pathLst>
          </a:custGeom>
          <a:solidFill>
            <a:srgbClr val="006600"/>
          </a:solidFill>
          <a:ln/>
        </p:spPr>
      </p:sp>
      <p:sp>
        <p:nvSpPr>
          <p:cNvPr id="20" name="Text 17"/>
          <p:cNvSpPr/>
          <p:nvPr/>
        </p:nvSpPr>
        <p:spPr>
          <a:xfrm>
            <a:off x="8434877" y="4079244"/>
            <a:ext cx="1307919" cy="2195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2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Milk Tea Workshop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8288536" y="4426803"/>
            <a:ext cx="73170" cy="73170"/>
          </a:xfrm>
          <a:custGeom>
            <a:avLst/>
            <a:gdLst/>
            <a:ahLst/>
            <a:cxnLst/>
            <a:rect l="l" t="t" r="r" b="b"/>
            <a:pathLst>
              <a:path w="73170" h="73170">
                <a:moveTo>
                  <a:pt x="36585" y="0"/>
                </a:moveTo>
                <a:lnTo>
                  <a:pt x="36585" y="0"/>
                </a:lnTo>
                <a:cubicBezTo>
                  <a:pt x="56777" y="0"/>
                  <a:pt x="73170" y="16393"/>
                  <a:pt x="73170" y="36585"/>
                </a:cubicBezTo>
                <a:lnTo>
                  <a:pt x="73170" y="36585"/>
                </a:lnTo>
                <a:cubicBezTo>
                  <a:pt x="73170" y="56777"/>
                  <a:pt x="56777" y="73170"/>
                  <a:pt x="36585" y="73170"/>
                </a:cubicBezTo>
                <a:lnTo>
                  <a:pt x="36585" y="73170"/>
                </a:lnTo>
                <a:cubicBezTo>
                  <a:pt x="16393" y="73170"/>
                  <a:pt x="0" y="56777"/>
                  <a:pt x="0" y="36585"/>
                </a:cubicBezTo>
                <a:lnTo>
                  <a:pt x="0" y="36585"/>
                </a:lnTo>
                <a:cubicBezTo>
                  <a:pt x="0" y="16393"/>
                  <a:pt x="16393" y="0"/>
                  <a:pt x="36585" y="0"/>
                </a:cubicBezTo>
                <a:close/>
              </a:path>
            </a:pathLst>
          </a:custGeom>
          <a:solidFill>
            <a:srgbClr val="006600"/>
          </a:solidFill>
          <a:ln/>
        </p:spPr>
      </p:sp>
      <p:sp>
        <p:nvSpPr>
          <p:cNvPr id="22" name="Text 19"/>
          <p:cNvSpPr/>
          <p:nvPr/>
        </p:nvSpPr>
        <p:spPr>
          <a:xfrm>
            <a:off x="8434877" y="4353632"/>
            <a:ext cx="1189017" cy="2195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2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Henna Workshop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8288536" y="4701191"/>
            <a:ext cx="73170" cy="73170"/>
          </a:xfrm>
          <a:custGeom>
            <a:avLst/>
            <a:gdLst/>
            <a:ahLst/>
            <a:cxnLst/>
            <a:rect l="l" t="t" r="r" b="b"/>
            <a:pathLst>
              <a:path w="73170" h="73170">
                <a:moveTo>
                  <a:pt x="36585" y="0"/>
                </a:moveTo>
                <a:lnTo>
                  <a:pt x="36585" y="0"/>
                </a:lnTo>
                <a:cubicBezTo>
                  <a:pt x="56777" y="0"/>
                  <a:pt x="73170" y="16393"/>
                  <a:pt x="73170" y="36585"/>
                </a:cubicBezTo>
                <a:lnTo>
                  <a:pt x="73170" y="36585"/>
                </a:lnTo>
                <a:cubicBezTo>
                  <a:pt x="73170" y="56777"/>
                  <a:pt x="56777" y="73170"/>
                  <a:pt x="36585" y="73170"/>
                </a:cubicBezTo>
                <a:lnTo>
                  <a:pt x="36585" y="73170"/>
                </a:lnTo>
                <a:cubicBezTo>
                  <a:pt x="16393" y="73170"/>
                  <a:pt x="0" y="56777"/>
                  <a:pt x="0" y="36585"/>
                </a:cubicBezTo>
                <a:lnTo>
                  <a:pt x="0" y="36585"/>
                </a:lnTo>
                <a:cubicBezTo>
                  <a:pt x="0" y="16393"/>
                  <a:pt x="16393" y="0"/>
                  <a:pt x="36585" y="0"/>
                </a:cubicBezTo>
                <a:close/>
              </a:path>
            </a:pathLst>
          </a:custGeom>
          <a:solidFill>
            <a:srgbClr val="8B4513"/>
          </a:solidFill>
          <a:ln/>
        </p:spPr>
      </p:sp>
      <p:sp>
        <p:nvSpPr>
          <p:cNvPr id="24" name="Text 21"/>
          <p:cNvSpPr/>
          <p:nvPr/>
        </p:nvSpPr>
        <p:spPr>
          <a:xfrm>
            <a:off x="8434877" y="4628021"/>
            <a:ext cx="914629" cy="2195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2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Support Page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8288536" y="4975580"/>
            <a:ext cx="73170" cy="73170"/>
          </a:xfrm>
          <a:custGeom>
            <a:avLst/>
            <a:gdLst/>
            <a:ahLst/>
            <a:cxnLst/>
            <a:rect l="l" t="t" r="r" b="b"/>
            <a:pathLst>
              <a:path w="73170" h="73170">
                <a:moveTo>
                  <a:pt x="36585" y="0"/>
                </a:moveTo>
                <a:lnTo>
                  <a:pt x="36585" y="0"/>
                </a:lnTo>
                <a:cubicBezTo>
                  <a:pt x="56777" y="0"/>
                  <a:pt x="73170" y="16393"/>
                  <a:pt x="73170" y="36585"/>
                </a:cubicBezTo>
                <a:lnTo>
                  <a:pt x="73170" y="36585"/>
                </a:lnTo>
                <a:cubicBezTo>
                  <a:pt x="73170" y="56777"/>
                  <a:pt x="56777" y="73170"/>
                  <a:pt x="36585" y="73170"/>
                </a:cubicBezTo>
                <a:lnTo>
                  <a:pt x="36585" y="73170"/>
                </a:lnTo>
                <a:cubicBezTo>
                  <a:pt x="16393" y="73170"/>
                  <a:pt x="0" y="56777"/>
                  <a:pt x="0" y="36585"/>
                </a:cubicBezTo>
                <a:lnTo>
                  <a:pt x="0" y="36585"/>
                </a:lnTo>
                <a:cubicBezTo>
                  <a:pt x="0" y="16393"/>
                  <a:pt x="16393" y="0"/>
                  <a:pt x="36585" y="0"/>
                </a:cubicBezTo>
                <a:close/>
              </a:path>
            </a:pathLst>
          </a:custGeom>
          <a:solidFill>
            <a:srgbClr val="8B4513"/>
          </a:solidFill>
          <a:ln/>
        </p:spPr>
      </p:sp>
      <p:sp>
        <p:nvSpPr>
          <p:cNvPr id="26" name="Text 23"/>
          <p:cNvSpPr/>
          <p:nvPr/>
        </p:nvSpPr>
        <p:spPr>
          <a:xfrm>
            <a:off x="8434877" y="4902410"/>
            <a:ext cx="1015238" cy="2195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2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Donation Form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8288536" y="5249968"/>
            <a:ext cx="73170" cy="73170"/>
          </a:xfrm>
          <a:custGeom>
            <a:avLst/>
            <a:gdLst/>
            <a:ahLst/>
            <a:cxnLst/>
            <a:rect l="l" t="t" r="r" b="b"/>
            <a:pathLst>
              <a:path w="73170" h="73170">
                <a:moveTo>
                  <a:pt x="36585" y="0"/>
                </a:moveTo>
                <a:lnTo>
                  <a:pt x="36585" y="0"/>
                </a:lnTo>
                <a:cubicBezTo>
                  <a:pt x="56777" y="0"/>
                  <a:pt x="73170" y="16393"/>
                  <a:pt x="73170" y="36585"/>
                </a:cubicBezTo>
                <a:lnTo>
                  <a:pt x="73170" y="36585"/>
                </a:lnTo>
                <a:cubicBezTo>
                  <a:pt x="73170" y="56777"/>
                  <a:pt x="56777" y="73170"/>
                  <a:pt x="36585" y="73170"/>
                </a:cubicBezTo>
                <a:lnTo>
                  <a:pt x="36585" y="73170"/>
                </a:lnTo>
                <a:cubicBezTo>
                  <a:pt x="16393" y="73170"/>
                  <a:pt x="0" y="56777"/>
                  <a:pt x="0" y="36585"/>
                </a:cubicBezTo>
                <a:lnTo>
                  <a:pt x="0" y="36585"/>
                </a:lnTo>
                <a:cubicBezTo>
                  <a:pt x="0" y="16393"/>
                  <a:pt x="16393" y="0"/>
                  <a:pt x="36585" y="0"/>
                </a:cubicBezTo>
                <a:close/>
              </a:path>
            </a:pathLst>
          </a:custGeom>
          <a:solidFill>
            <a:srgbClr val="065F46"/>
          </a:solidFill>
          <a:ln/>
        </p:spPr>
      </p:sp>
      <p:sp>
        <p:nvSpPr>
          <p:cNvPr id="28" name="Text 25"/>
          <p:cNvSpPr/>
          <p:nvPr/>
        </p:nvSpPr>
        <p:spPr>
          <a:xfrm>
            <a:off x="8434877" y="5176798"/>
            <a:ext cx="905482" cy="2195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2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Contact Page</a:t>
            </a: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8137628" y="5542650"/>
            <a:ext cx="3704246" cy="1115846"/>
          </a:xfrm>
          <a:custGeom>
            <a:avLst/>
            <a:gdLst/>
            <a:ahLst/>
            <a:cxnLst/>
            <a:rect l="l" t="t" r="r" b="b"/>
            <a:pathLst>
              <a:path w="3704246" h="1207310">
                <a:moveTo>
                  <a:pt x="36585" y="0"/>
                </a:moveTo>
                <a:lnTo>
                  <a:pt x="3594490" y="0"/>
                </a:lnTo>
                <a:cubicBezTo>
                  <a:pt x="3655106" y="0"/>
                  <a:pt x="3704246" y="49140"/>
                  <a:pt x="3704246" y="109757"/>
                </a:cubicBezTo>
                <a:lnTo>
                  <a:pt x="3704246" y="1097553"/>
                </a:lnTo>
                <a:cubicBezTo>
                  <a:pt x="3704246" y="1158170"/>
                  <a:pt x="3655106" y="1207310"/>
                  <a:pt x="3594490" y="1207310"/>
                </a:cubicBezTo>
                <a:lnTo>
                  <a:pt x="36585" y="1207310"/>
                </a:lnTo>
                <a:cubicBezTo>
                  <a:pt x="16380" y="1207310"/>
                  <a:pt x="0" y="1190930"/>
                  <a:pt x="0" y="1170725"/>
                </a:cubicBezTo>
                <a:lnTo>
                  <a:pt x="0" y="36585"/>
                </a:lnTo>
                <a:cubicBezTo>
                  <a:pt x="0" y="16393"/>
                  <a:pt x="16393" y="0"/>
                  <a:pt x="3658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37194" dist="91463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30" name="Shape 27"/>
          <p:cNvSpPr/>
          <p:nvPr/>
        </p:nvSpPr>
        <p:spPr>
          <a:xfrm>
            <a:off x="8135911" y="5506065"/>
            <a:ext cx="47848" cy="1161579"/>
          </a:xfrm>
          <a:custGeom>
            <a:avLst/>
            <a:gdLst/>
            <a:ahLst/>
            <a:cxnLst/>
            <a:rect l="l" t="t" r="r" b="b"/>
            <a:pathLst>
              <a:path w="36585" h="1207310">
                <a:moveTo>
                  <a:pt x="36585" y="0"/>
                </a:moveTo>
                <a:lnTo>
                  <a:pt x="36585" y="0"/>
                </a:lnTo>
                <a:lnTo>
                  <a:pt x="36585" y="1207310"/>
                </a:lnTo>
                <a:lnTo>
                  <a:pt x="36585" y="1207310"/>
                </a:lnTo>
                <a:cubicBezTo>
                  <a:pt x="16380" y="1207310"/>
                  <a:pt x="0" y="1190930"/>
                  <a:pt x="0" y="1170725"/>
                </a:cubicBezTo>
                <a:lnTo>
                  <a:pt x="0" y="36585"/>
                </a:lnTo>
                <a:cubicBezTo>
                  <a:pt x="0" y="16393"/>
                  <a:pt x="16393" y="0"/>
                  <a:pt x="36585" y="0"/>
                </a:cubicBezTo>
                <a:close/>
              </a:path>
            </a:pathLst>
          </a:custGeom>
          <a:solidFill>
            <a:srgbClr val="065F46"/>
          </a:solidFill>
          <a:ln/>
        </p:spPr>
      </p:sp>
      <p:sp>
        <p:nvSpPr>
          <p:cNvPr id="31" name="Shape 28"/>
          <p:cNvSpPr/>
          <p:nvPr/>
        </p:nvSpPr>
        <p:spPr>
          <a:xfrm>
            <a:off x="8305473" y="5673140"/>
            <a:ext cx="205791" cy="182926"/>
          </a:xfrm>
          <a:custGeom>
            <a:avLst/>
            <a:gdLst/>
            <a:ahLst/>
            <a:cxnLst/>
            <a:rect l="l" t="t" r="r" b="b"/>
            <a:pathLst>
              <a:path w="205791" h="182926">
                <a:moveTo>
                  <a:pt x="128905" y="429"/>
                </a:moveTo>
                <a:cubicBezTo>
                  <a:pt x="122832" y="-1322"/>
                  <a:pt x="116508" y="2215"/>
                  <a:pt x="114757" y="8289"/>
                </a:cubicBezTo>
                <a:lnTo>
                  <a:pt x="69026" y="168349"/>
                </a:lnTo>
                <a:cubicBezTo>
                  <a:pt x="67275" y="174423"/>
                  <a:pt x="70812" y="180746"/>
                  <a:pt x="76886" y="182497"/>
                </a:cubicBezTo>
                <a:cubicBezTo>
                  <a:pt x="82960" y="184248"/>
                  <a:pt x="89283" y="180711"/>
                  <a:pt x="91034" y="174637"/>
                </a:cubicBezTo>
                <a:lnTo>
                  <a:pt x="136766" y="14577"/>
                </a:lnTo>
                <a:cubicBezTo>
                  <a:pt x="138516" y="8503"/>
                  <a:pt x="134979" y="2179"/>
                  <a:pt x="128905" y="429"/>
                </a:cubicBezTo>
                <a:close/>
                <a:moveTo>
                  <a:pt x="151986" y="49054"/>
                </a:moveTo>
                <a:cubicBezTo>
                  <a:pt x="147520" y="53520"/>
                  <a:pt x="147520" y="60773"/>
                  <a:pt x="151986" y="65239"/>
                </a:cubicBezTo>
                <a:lnTo>
                  <a:pt x="178210" y="91463"/>
                </a:lnTo>
                <a:lnTo>
                  <a:pt x="151986" y="117687"/>
                </a:lnTo>
                <a:cubicBezTo>
                  <a:pt x="147520" y="122153"/>
                  <a:pt x="147520" y="129406"/>
                  <a:pt x="151986" y="133872"/>
                </a:cubicBezTo>
                <a:cubicBezTo>
                  <a:pt x="156452" y="138338"/>
                  <a:pt x="163704" y="138338"/>
                  <a:pt x="168170" y="133872"/>
                </a:cubicBezTo>
                <a:lnTo>
                  <a:pt x="202469" y="99573"/>
                </a:lnTo>
                <a:cubicBezTo>
                  <a:pt x="206935" y="95107"/>
                  <a:pt x="206935" y="87854"/>
                  <a:pt x="202469" y="83388"/>
                </a:cubicBezTo>
                <a:lnTo>
                  <a:pt x="168170" y="49090"/>
                </a:lnTo>
                <a:cubicBezTo>
                  <a:pt x="163704" y="44624"/>
                  <a:pt x="156452" y="44624"/>
                  <a:pt x="151986" y="49090"/>
                </a:cubicBezTo>
                <a:close/>
                <a:moveTo>
                  <a:pt x="53842" y="49054"/>
                </a:moveTo>
                <a:cubicBezTo>
                  <a:pt x="49376" y="44588"/>
                  <a:pt x="42123" y="44588"/>
                  <a:pt x="37657" y="49054"/>
                </a:cubicBezTo>
                <a:lnTo>
                  <a:pt x="3358" y="83353"/>
                </a:lnTo>
                <a:cubicBezTo>
                  <a:pt x="-1108" y="87819"/>
                  <a:pt x="-1108" y="95071"/>
                  <a:pt x="3358" y="99537"/>
                </a:cubicBezTo>
                <a:lnTo>
                  <a:pt x="37657" y="133836"/>
                </a:lnTo>
                <a:cubicBezTo>
                  <a:pt x="42123" y="138302"/>
                  <a:pt x="49376" y="138302"/>
                  <a:pt x="53842" y="133836"/>
                </a:cubicBezTo>
                <a:cubicBezTo>
                  <a:pt x="58308" y="129370"/>
                  <a:pt x="58308" y="122117"/>
                  <a:pt x="53842" y="117651"/>
                </a:cubicBezTo>
                <a:lnTo>
                  <a:pt x="27617" y="91463"/>
                </a:lnTo>
                <a:lnTo>
                  <a:pt x="53806" y="65239"/>
                </a:lnTo>
                <a:cubicBezTo>
                  <a:pt x="58272" y="60773"/>
                  <a:pt x="58272" y="53520"/>
                  <a:pt x="53806" y="49054"/>
                </a:cubicBezTo>
                <a:close/>
              </a:path>
            </a:pathLst>
          </a:custGeom>
          <a:solidFill>
            <a:srgbClr val="065F46"/>
          </a:solidFill>
          <a:ln/>
        </p:spPr>
      </p:sp>
      <p:sp>
        <p:nvSpPr>
          <p:cNvPr id="32" name="Text 29"/>
          <p:cNvSpPr/>
          <p:nvPr/>
        </p:nvSpPr>
        <p:spPr>
          <a:xfrm>
            <a:off x="8617802" y="5615820"/>
            <a:ext cx="914629" cy="256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6" b="1" dirty="0">
                <a:solidFill>
                  <a:srgbClr val="1F2937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Tech Stack</a:t>
            </a: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>
            <a:off x="8264625" y="5933245"/>
            <a:ext cx="612801" cy="256096"/>
          </a:xfrm>
          <a:custGeom>
            <a:avLst/>
            <a:gdLst/>
            <a:ahLst/>
            <a:cxnLst/>
            <a:rect l="l" t="t" r="r" b="b"/>
            <a:pathLst>
              <a:path w="612801" h="256096">
                <a:moveTo>
                  <a:pt x="128048" y="0"/>
                </a:moveTo>
                <a:lnTo>
                  <a:pt x="484753" y="0"/>
                </a:lnTo>
                <a:cubicBezTo>
                  <a:pt x="555425" y="0"/>
                  <a:pt x="612801" y="57376"/>
                  <a:pt x="612801" y="128048"/>
                </a:cubicBezTo>
                <a:lnTo>
                  <a:pt x="612801" y="128048"/>
                </a:lnTo>
                <a:cubicBezTo>
                  <a:pt x="612801" y="198720"/>
                  <a:pt x="555425" y="256096"/>
                  <a:pt x="484753" y="256096"/>
                </a:cubicBezTo>
                <a:lnTo>
                  <a:pt x="128048" y="256096"/>
                </a:lnTo>
                <a:cubicBezTo>
                  <a:pt x="57376" y="256096"/>
                  <a:pt x="0" y="198720"/>
                  <a:pt x="0" y="128048"/>
                </a:cubicBezTo>
                <a:lnTo>
                  <a:pt x="0" y="128048"/>
                </a:lnTo>
                <a:cubicBezTo>
                  <a:pt x="0" y="57376"/>
                  <a:pt x="57376" y="0"/>
                  <a:pt x="128048" y="0"/>
                </a:cubicBezTo>
                <a:close/>
              </a:path>
            </a:pathLst>
          </a:custGeom>
          <a:solidFill>
            <a:srgbClr val="006600">
              <a:alpha val="10196"/>
            </a:srgbClr>
          </a:solidFill>
          <a:ln/>
        </p:spPr>
      </p:sp>
      <p:sp>
        <p:nvSpPr>
          <p:cNvPr id="34" name="Text 31"/>
          <p:cNvSpPr/>
          <p:nvPr/>
        </p:nvSpPr>
        <p:spPr>
          <a:xfrm>
            <a:off x="8253290" y="5933555"/>
            <a:ext cx="676825" cy="256096"/>
          </a:xfrm>
          <a:prstGeom prst="rect">
            <a:avLst/>
          </a:prstGeom>
          <a:noFill/>
          <a:ln/>
        </p:spPr>
        <p:txBody>
          <a:bodyPr wrap="square" lIns="109755" tIns="36585" rIns="109755" bIns="36585" rtlCol="0" anchor="ctr"/>
          <a:lstStyle/>
          <a:p>
            <a:pPr>
              <a:lnSpc>
                <a:spcPct val="120000"/>
              </a:lnSpc>
            </a:pPr>
            <a:r>
              <a:rPr lang="en-US" sz="1008" b="1" dirty="0">
                <a:solidFill>
                  <a:srgbClr val="0066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Django</a:t>
            </a:r>
            <a:endParaRPr lang="en-US" sz="1600" dirty="0"/>
          </a:p>
        </p:txBody>
      </p:sp>
      <p:sp>
        <p:nvSpPr>
          <p:cNvPr id="35" name="Shape 32"/>
          <p:cNvSpPr/>
          <p:nvPr/>
        </p:nvSpPr>
        <p:spPr>
          <a:xfrm>
            <a:off x="8948301" y="5933245"/>
            <a:ext cx="603655" cy="256096"/>
          </a:xfrm>
          <a:custGeom>
            <a:avLst/>
            <a:gdLst/>
            <a:ahLst/>
            <a:cxnLst/>
            <a:rect l="l" t="t" r="r" b="b"/>
            <a:pathLst>
              <a:path w="603655" h="256096">
                <a:moveTo>
                  <a:pt x="128048" y="0"/>
                </a:moveTo>
                <a:lnTo>
                  <a:pt x="475607" y="0"/>
                </a:lnTo>
                <a:cubicBezTo>
                  <a:pt x="546279" y="0"/>
                  <a:pt x="603655" y="57376"/>
                  <a:pt x="603655" y="128048"/>
                </a:cubicBezTo>
                <a:lnTo>
                  <a:pt x="603655" y="128048"/>
                </a:lnTo>
                <a:cubicBezTo>
                  <a:pt x="603655" y="198720"/>
                  <a:pt x="546279" y="256096"/>
                  <a:pt x="475607" y="256096"/>
                </a:cubicBezTo>
                <a:lnTo>
                  <a:pt x="128048" y="256096"/>
                </a:lnTo>
                <a:cubicBezTo>
                  <a:pt x="57376" y="256096"/>
                  <a:pt x="0" y="198720"/>
                  <a:pt x="0" y="128048"/>
                </a:cubicBezTo>
                <a:lnTo>
                  <a:pt x="0" y="128048"/>
                </a:lnTo>
                <a:cubicBezTo>
                  <a:pt x="0" y="57376"/>
                  <a:pt x="57376" y="0"/>
                  <a:pt x="128048" y="0"/>
                </a:cubicBezTo>
                <a:close/>
              </a:path>
            </a:pathLst>
          </a:custGeom>
          <a:solidFill>
            <a:srgbClr val="8B4513">
              <a:alpha val="10196"/>
            </a:srgbClr>
          </a:solidFill>
          <a:ln/>
        </p:spPr>
      </p:sp>
      <p:sp>
        <p:nvSpPr>
          <p:cNvPr id="36" name="Text 33"/>
          <p:cNvSpPr/>
          <p:nvPr/>
        </p:nvSpPr>
        <p:spPr>
          <a:xfrm>
            <a:off x="8935698" y="5908501"/>
            <a:ext cx="667679" cy="256096"/>
          </a:xfrm>
          <a:prstGeom prst="rect">
            <a:avLst/>
          </a:prstGeom>
          <a:noFill/>
          <a:ln/>
        </p:spPr>
        <p:txBody>
          <a:bodyPr wrap="square" lIns="109755" tIns="36585" rIns="109755" bIns="36585" rtlCol="0" anchor="ctr"/>
          <a:lstStyle/>
          <a:p>
            <a:pPr>
              <a:lnSpc>
                <a:spcPct val="120000"/>
              </a:lnSpc>
            </a:pPr>
            <a:r>
              <a:rPr lang="en-US" sz="1008" b="1" dirty="0">
                <a:solidFill>
                  <a:srgbClr val="8B451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Python</a:t>
            </a:r>
            <a:endParaRPr lang="en-US" sz="1600" dirty="0"/>
          </a:p>
        </p:txBody>
      </p:sp>
      <p:sp>
        <p:nvSpPr>
          <p:cNvPr id="37" name="Shape 34"/>
          <p:cNvSpPr/>
          <p:nvPr/>
        </p:nvSpPr>
        <p:spPr>
          <a:xfrm>
            <a:off x="9605645" y="5945087"/>
            <a:ext cx="759142" cy="256096"/>
          </a:xfrm>
          <a:custGeom>
            <a:avLst/>
            <a:gdLst/>
            <a:ahLst/>
            <a:cxnLst/>
            <a:rect l="l" t="t" r="r" b="b"/>
            <a:pathLst>
              <a:path w="759142" h="256096">
                <a:moveTo>
                  <a:pt x="128048" y="0"/>
                </a:moveTo>
                <a:lnTo>
                  <a:pt x="631094" y="0"/>
                </a:lnTo>
                <a:cubicBezTo>
                  <a:pt x="701765" y="0"/>
                  <a:pt x="759142" y="57376"/>
                  <a:pt x="759142" y="128048"/>
                </a:cubicBezTo>
                <a:lnTo>
                  <a:pt x="759142" y="128048"/>
                </a:lnTo>
                <a:cubicBezTo>
                  <a:pt x="759142" y="198720"/>
                  <a:pt x="701765" y="256096"/>
                  <a:pt x="631094" y="256096"/>
                </a:cubicBezTo>
                <a:lnTo>
                  <a:pt x="128048" y="256096"/>
                </a:lnTo>
                <a:cubicBezTo>
                  <a:pt x="57376" y="256096"/>
                  <a:pt x="0" y="198720"/>
                  <a:pt x="0" y="128048"/>
                </a:cubicBezTo>
                <a:lnTo>
                  <a:pt x="0" y="128048"/>
                </a:lnTo>
                <a:cubicBezTo>
                  <a:pt x="0" y="57376"/>
                  <a:pt x="57376" y="0"/>
                  <a:pt x="128048" y="0"/>
                </a:cubicBezTo>
                <a:close/>
              </a:path>
            </a:pathLst>
          </a:custGeom>
          <a:solidFill>
            <a:srgbClr val="065F46">
              <a:alpha val="10196"/>
            </a:srgbClr>
          </a:solidFill>
          <a:ln/>
        </p:spPr>
      </p:sp>
      <p:sp>
        <p:nvSpPr>
          <p:cNvPr id="38" name="Text 35"/>
          <p:cNvSpPr/>
          <p:nvPr/>
        </p:nvSpPr>
        <p:spPr>
          <a:xfrm>
            <a:off x="9623894" y="5933245"/>
            <a:ext cx="823166" cy="256096"/>
          </a:xfrm>
          <a:prstGeom prst="rect">
            <a:avLst/>
          </a:prstGeom>
          <a:noFill/>
          <a:ln/>
        </p:spPr>
        <p:txBody>
          <a:bodyPr wrap="square" lIns="109755" tIns="36585" rIns="109755" bIns="36585" rtlCol="0" anchor="ctr"/>
          <a:lstStyle/>
          <a:p>
            <a:pPr>
              <a:lnSpc>
                <a:spcPct val="120000"/>
              </a:lnSpc>
            </a:pPr>
            <a:r>
              <a:rPr lang="en-US" sz="1008" b="1" dirty="0">
                <a:solidFill>
                  <a:srgbClr val="065F4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Bootstrap</a:t>
            </a:r>
            <a:endParaRPr lang="en-US" sz="1600" dirty="0"/>
          </a:p>
        </p:txBody>
      </p:sp>
      <p:sp>
        <p:nvSpPr>
          <p:cNvPr id="39" name="Shape 36"/>
          <p:cNvSpPr/>
          <p:nvPr/>
        </p:nvSpPr>
        <p:spPr>
          <a:xfrm>
            <a:off x="10419093" y="5933245"/>
            <a:ext cx="823166" cy="256096"/>
          </a:xfrm>
          <a:custGeom>
            <a:avLst/>
            <a:gdLst/>
            <a:ahLst/>
            <a:cxnLst/>
            <a:rect l="l" t="t" r="r" b="b"/>
            <a:pathLst>
              <a:path w="823166" h="256096">
                <a:moveTo>
                  <a:pt x="128048" y="0"/>
                </a:moveTo>
                <a:lnTo>
                  <a:pt x="695118" y="0"/>
                </a:lnTo>
                <a:cubicBezTo>
                  <a:pt x="765789" y="0"/>
                  <a:pt x="823166" y="57376"/>
                  <a:pt x="823166" y="128048"/>
                </a:cubicBezTo>
                <a:lnTo>
                  <a:pt x="823166" y="128048"/>
                </a:lnTo>
                <a:cubicBezTo>
                  <a:pt x="823166" y="198720"/>
                  <a:pt x="765789" y="256096"/>
                  <a:pt x="695118" y="256096"/>
                </a:cubicBezTo>
                <a:lnTo>
                  <a:pt x="128048" y="256096"/>
                </a:lnTo>
                <a:cubicBezTo>
                  <a:pt x="57376" y="256096"/>
                  <a:pt x="0" y="198720"/>
                  <a:pt x="0" y="128048"/>
                </a:cubicBezTo>
                <a:lnTo>
                  <a:pt x="0" y="128048"/>
                </a:lnTo>
                <a:cubicBezTo>
                  <a:pt x="0" y="57376"/>
                  <a:pt x="57376" y="0"/>
                  <a:pt x="128048" y="0"/>
                </a:cubicBezTo>
                <a:close/>
              </a:path>
            </a:pathLst>
          </a:custGeom>
          <a:solidFill>
            <a:srgbClr val="006600">
              <a:alpha val="10196"/>
            </a:srgbClr>
          </a:solidFill>
          <a:ln/>
        </p:spPr>
      </p:sp>
      <p:sp>
        <p:nvSpPr>
          <p:cNvPr id="40" name="Text 37"/>
          <p:cNvSpPr/>
          <p:nvPr/>
        </p:nvSpPr>
        <p:spPr>
          <a:xfrm>
            <a:off x="10409416" y="5944003"/>
            <a:ext cx="887190" cy="256096"/>
          </a:xfrm>
          <a:prstGeom prst="rect">
            <a:avLst/>
          </a:prstGeom>
          <a:noFill/>
          <a:ln/>
        </p:spPr>
        <p:txBody>
          <a:bodyPr wrap="square" lIns="109755" tIns="36585" rIns="109755" bIns="36585" rtlCol="0" anchor="ctr"/>
          <a:lstStyle/>
          <a:p>
            <a:pPr>
              <a:lnSpc>
                <a:spcPct val="120000"/>
              </a:lnSpc>
            </a:pPr>
            <a:r>
              <a:rPr lang="en-US" sz="1008" b="1" dirty="0">
                <a:solidFill>
                  <a:srgbClr val="0066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HTML/CSS</a:t>
            </a:r>
            <a:endParaRPr lang="en-US" sz="1600" dirty="0"/>
          </a:p>
        </p:txBody>
      </p:sp>
      <p:sp>
        <p:nvSpPr>
          <p:cNvPr id="41" name="Shape 38"/>
          <p:cNvSpPr/>
          <p:nvPr/>
        </p:nvSpPr>
        <p:spPr>
          <a:xfrm>
            <a:off x="8212524" y="6329230"/>
            <a:ext cx="768288" cy="256096"/>
          </a:xfrm>
          <a:custGeom>
            <a:avLst/>
            <a:gdLst/>
            <a:ahLst/>
            <a:cxnLst/>
            <a:rect l="l" t="t" r="r" b="b"/>
            <a:pathLst>
              <a:path w="768288" h="256096">
                <a:moveTo>
                  <a:pt x="128048" y="0"/>
                </a:moveTo>
                <a:lnTo>
                  <a:pt x="640240" y="0"/>
                </a:lnTo>
                <a:cubicBezTo>
                  <a:pt x="710912" y="0"/>
                  <a:pt x="768288" y="57376"/>
                  <a:pt x="768288" y="128048"/>
                </a:cubicBezTo>
                <a:lnTo>
                  <a:pt x="768288" y="128048"/>
                </a:lnTo>
                <a:cubicBezTo>
                  <a:pt x="768288" y="198720"/>
                  <a:pt x="710912" y="256096"/>
                  <a:pt x="640240" y="256096"/>
                </a:cubicBezTo>
                <a:lnTo>
                  <a:pt x="128048" y="256096"/>
                </a:lnTo>
                <a:cubicBezTo>
                  <a:pt x="57376" y="256096"/>
                  <a:pt x="0" y="198720"/>
                  <a:pt x="0" y="128048"/>
                </a:cubicBezTo>
                <a:lnTo>
                  <a:pt x="0" y="128048"/>
                </a:lnTo>
                <a:cubicBezTo>
                  <a:pt x="0" y="57376"/>
                  <a:pt x="57376" y="0"/>
                  <a:pt x="128048" y="0"/>
                </a:cubicBezTo>
                <a:close/>
              </a:path>
            </a:pathLst>
          </a:custGeom>
          <a:solidFill>
            <a:srgbClr val="8B4513">
              <a:alpha val="10196"/>
            </a:srgbClr>
          </a:solidFill>
          <a:ln/>
        </p:spPr>
      </p:sp>
      <p:sp>
        <p:nvSpPr>
          <p:cNvPr id="42" name="Text 39"/>
          <p:cNvSpPr/>
          <p:nvPr/>
        </p:nvSpPr>
        <p:spPr>
          <a:xfrm>
            <a:off x="8224512" y="6315429"/>
            <a:ext cx="832312" cy="256096"/>
          </a:xfrm>
          <a:prstGeom prst="rect">
            <a:avLst/>
          </a:prstGeom>
          <a:noFill/>
          <a:ln/>
        </p:spPr>
        <p:txBody>
          <a:bodyPr wrap="square" lIns="109755" tIns="36585" rIns="109755" bIns="36585" rtlCol="0" anchor="ctr"/>
          <a:lstStyle/>
          <a:p>
            <a:pPr>
              <a:lnSpc>
                <a:spcPct val="120000"/>
              </a:lnSpc>
            </a:pPr>
            <a:r>
              <a:rPr lang="en-US" sz="1008" b="1" dirty="0">
                <a:solidFill>
                  <a:srgbClr val="8B451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JavaScript</a:t>
            </a:r>
            <a:endParaRPr lang="en-US" sz="1600" dirty="0"/>
          </a:p>
        </p:txBody>
      </p:sp>
      <p:pic>
        <p:nvPicPr>
          <p:cNvPr id="44" name="圖片 43">
            <a:extLst>
              <a:ext uri="{FF2B5EF4-FFF2-40B4-BE49-F238E27FC236}">
                <a16:creationId xmlns:a16="http://schemas.microsoft.com/office/drawing/2014/main" id="{0F9EC2E9-7BCE-4AA4-BF09-0F3C08451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126" y="4024366"/>
            <a:ext cx="924537" cy="69340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7726" y="2286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120" dirty="0">
                <a:solidFill>
                  <a:srgbClr val="0066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RESEARCH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F2937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User Personas: Who We Serve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1430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1F2937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Three primary user groups with unique needs, motivations, and goals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69392" y="1562100"/>
            <a:ext cx="3686175" cy="4914900"/>
          </a:xfrm>
          <a:custGeom>
            <a:avLst/>
            <a:gdLst/>
            <a:ahLst/>
            <a:cxnLst/>
            <a:rect l="l" t="t" r="r" b="b"/>
            <a:pathLst>
              <a:path w="3686175" h="4914900">
                <a:moveTo>
                  <a:pt x="152386" y="0"/>
                </a:moveTo>
                <a:lnTo>
                  <a:pt x="3533789" y="0"/>
                </a:lnTo>
                <a:cubicBezTo>
                  <a:pt x="3617949" y="0"/>
                  <a:pt x="3686175" y="68226"/>
                  <a:pt x="3686175" y="152386"/>
                </a:cubicBezTo>
                <a:lnTo>
                  <a:pt x="3686175" y="4762514"/>
                </a:lnTo>
                <a:cubicBezTo>
                  <a:pt x="3686175" y="4846674"/>
                  <a:pt x="3617949" y="4914900"/>
                  <a:pt x="3533789" y="4914900"/>
                </a:cubicBezTo>
                <a:lnTo>
                  <a:pt x="152386" y="4914900"/>
                </a:lnTo>
                <a:cubicBezTo>
                  <a:pt x="68226" y="4914900"/>
                  <a:pt x="0" y="4846674"/>
                  <a:pt x="0" y="4762514"/>
                </a:cubicBezTo>
                <a:lnTo>
                  <a:pt x="0" y="152386"/>
                </a:lnTo>
                <a:cubicBezTo>
                  <a:pt x="0" y="68282"/>
                  <a:pt x="68282" y="0"/>
                  <a:pt x="152386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HK" altLang="en-US" dirty="0"/>
          </a:p>
        </p:txBody>
      </p:sp>
      <p:sp>
        <p:nvSpPr>
          <p:cNvPr id="6" name="Shape 4"/>
          <p:cNvSpPr/>
          <p:nvPr/>
        </p:nvSpPr>
        <p:spPr>
          <a:xfrm>
            <a:off x="381000" y="1562100"/>
            <a:ext cx="3686175" cy="1066800"/>
          </a:xfrm>
          <a:custGeom>
            <a:avLst/>
            <a:gdLst/>
            <a:ahLst/>
            <a:cxnLst/>
            <a:rect l="l" t="t" r="r" b="b"/>
            <a:pathLst>
              <a:path w="3686175" h="1066800">
                <a:moveTo>
                  <a:pt x="0" y="0"/>
                </a:moveTo>
                <a:lnTo>
                  <a:pt x="3686175" y="0"/>
                </a:lnTo>
                <a:lnTo>
                  <a:pt x="3686175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6600"/>
              </a:gs>
              <a:gs pos="100000">
                <a:srgbClr val="065F46"/>
              </a:gs>
            </a:gsLst>
            <a:lin ang="2700000" scaled="1"/>
          </a:gradFill>
          <a:ln/>
        </p:spPr>
      </p:sp>
      <p:sp>
        <p:nvSpPr>
          <p:cNvPr id="7" name="Shape 5"/>
          <p:cNvSpPr/>
          <p:nvPr/>
        </p:nvSpPr>
        <p:spPr>
          <a:xfrm>
            <a:off x="1860500" y="1733550"/>
            <a:ext cx="723900" cy="723900"/>
          </a:xfrm>
          <a:custGeom>
            <a:avLst/>
            <a:gdLst/>
            <a:ahLst/>
            <a:cxnLst/>
            <a:rect l="l" t="t" r="r" b="b"/>
            <a:pathLst>
              <a:path w="723900" h="723900">
                <a:moveTo>
                  <a:pt x="361950" y="0"/>
                </a:moveTo>
                <a:lnTo>
                  <a:pt x="361950" y="0"/>
                </a:lnTo>
                <a:cubicBezTo>
                  <a:pt x="561716" y="0"/>
                  <a:pt x="723900" y="162184"/>
                  <a:pt x="723900" y="361950"/>
                </a:cubicBezTo>
                <a:lnTo>
                  <a:pt x="723900" y="361950"/>
                </a:lnTo>
                <a:cubicBezTo>
                  <a:pt x="723900" y="561716"/>
                  <a:pt x="561716" y="723900"/>
                  <a:pt x="361950" y="723900"/>
                </a:cubicBezTo>
                <a:lnTo>
                  <a:pt x="361950" y="723900"/>
                </a:lnTo>
                <a:cubicBezTo>
                  <a:pt x="162184" y="723900"/>
                  <a:pt x="0" y="561716"/>
                  <a:pt x="0" y="361950"/>
                </a:cubicBezTo>
                <a:lnTo>
                  <a:pt x="0" y="361950"/>
                </a:lnTo>
                <a:cubicBezTo>
                  <a:pt x="0" y="162184"/>
                  <a:pt x="162184" y="0"/>
                  <a:pt x="36195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50800">
            <a:solidFill>
              <a:srgbClr val="FFFFFF">
                <a:alpha val="40000"/>
              </a:srgbClr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2081957" y="19526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32172" y="116086"/>
                </a:moveTo>
                <a:cubicBezTo>
                  <a:pt x="232172" y="141703"/>
                  <a:pt x="223856" y="165367"/>
                  <a:pt x="209848" y="184565"/>
                </a:cubicBezTo>
                <a:lnTo>
                  <a:pt x="280504" y="255277"/>
                </a:lnTo>
                <a:cubicBezTo>
                  <a:pt x="287480" y="262254"/>
                  <a:pt x="287480" y="273583"/>
                  <a:pt x="280504" y="280560"/>
                </a:cubicBezTo>
                <a:cubicBezTo>
                  <a:pt x="273527" y="287536"/>
                  <a:pt x="262198" y="287536"/>
                  <a:pt x="255222" y="280560"/>
                </a:cubicBezTo>
                <a:lnTo>
                  <a:pt x="184565" y="209848"/>
                </a:lnTo>
                <a:cubicBezTo>
                  <a:pt x="165367" y="223856"/>
                  <a:pt x="141703" y="232172"/>
                  <a:pt x="116086" y="232172"/>
                </a:cubicBezTo>
                <a:cubicBezTo>
                  <a:pt x="51960" y="232172"/>
                  <a:pt x="0" y="180212"/>
                  <a:pt x="0" y="116086"/>
                </a:cubicBezTo>
                <a:cubicBezTo>
                  <a:pt x="0" y="51960"/>
                  <a:pt x="51960" y="0"/>
                  <a:pt x="116086" y="0"/>
                </a:cubicBezTo>
                <a:cubicBezTo>
                  <a:pt x="180212" y="0"/>
                  <a:pt x="232172" y="51960"/>
                  <a:pt x="232172" y="116086"/>
                </a:cubicBezTo>
                <a:close/>
                <a:moveTo>
                  <a:pt x="116086" y="196453"/>
                </a:moveTo>
                <a:cubicBezTo>
                  <a:pt x="160442" y="196453"/>
                  <a:pt x="196453" y="160442"/>
                  <a:pt x="196453" y="116086"/>
                </a:cubicBezTo>
                <a:cubicBezTo>
                  <a:pt x="196453" y="71730"/>
                  <a:pt x="160442" y="35719"/>
                  <a:pt x="116086" y="35719"/>
                </a:cubicBezTo>
                <a:cubicBezTo>
                  <a:pt x="71730" y="35719"/>
                  <a:pt x="35719" y="71730"/>
                  <a:pt x="35719" y="116086"/>
                </a:cubicBezTo>
                <a:cubicBezTo>
                  <a:pt x="35719" y="160442"/>
                  <a:pt x="71730" y="196453"/>
                  <a:pt x="116086" y="19645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9" name="Shape 7"/>
          <p:cNvSpPr/>
          <p:nvPr/>
        </p:nvSpPr>
        <p:spPr>
          <a:xfrm>
            <a:off x="3099643" y="1676400"/>
            <a:ext cx="847725" cy="266700"/>
          </a:xfrm>
          <a:custGeom>
            <a:avLst/>
            <a:gdLst/>
            <a:ahLst/>
            <a:cxnLst/>
            <a:rect l="l" t="t" r="r" b="b"/>
            <a:pathLst>
              <a:path w="847725" h="266700">
                <a:moveTo>
                  <a:pt x="133350" y="0"/>
                </a:moveTo>
                <a:lnTo>
                  <a:pt x="714375" y="0"/>
                </a:lnTo>
                <a:cubicBezTo>
                  <a:pt x="787973" y="0"/>
                  <a:pt x="847725" y="59752"/>
                  <a:pt x="847725" y="133350"/>
                </a:cubicBezTo>
                <a:lnTo>
                  <a:pt x="847725" y="133350"/>
                </a:lnTo>
                <a:cubicBezTo>
                  <a:pt x="847725" y="206948"/>
                  <a:pt x="787973" y="266700"/>
                  <a:pt x="714375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3099643" y="1676400"/>
            <a:ext cx="91440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Persona 01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33400" y="2781300"/>
            <a:ext cx="34956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F2937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Cultural Explorers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33400" y="3124200"/>
            <a:ext cx="3448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0066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HK Locals Seeking Cultural Knowledge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33400" y="3390900"/>
            <a:ext cx="3448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Demographics: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33400" y="3619500"/>
            <a:ext cx="3448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Age 25-45, professionals, curious about diverse cultures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33400" y="3886200"/>
            <a:ext cx="3448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Goals: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33400" y="4114800"/>
            <a:ext cx="34480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Learn Urdu basics for community connection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Experience authentic Pakistani traditions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Build meaningful cross-cultural relationships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33400" y="4762500"/>
            <a:ext cx="3448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Pain Points: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33400" y="4991100"/>
            <a:ext cx="3448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Limited access to authentic cultural learning opportunities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33400" y="5862638"/>
            <a:ext cx="3381375" cy="9525"/>
          </a:xfrm>
          <a:custGeom>
            <a:avLst/>
            <a:gdLst/>
            <a:ahLst/>
            <a:cxnLst/>
            <a:rect l="l" t="t" r="r" b="b"/>
            <a:pathLst>
              <a:path w="3381375" h="9525">
                <a:moveTo>
                  <a:pt x="0" y="0"/>
                </a:moveTo>
                <a:lnTo>
                  <a:pt x="3381375" y="0"/>
                </a:lnTo>
                <a:lnTo>
                  <a:pt x="3381375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/>
        </p:spPr>
      </p:sp>
      <p:sp>
        <p:nvSpPr>
          <p:cNvPr id="20" name="Shape 18"/>
          <p:cNvSpPr/>
          <p:nvPr/>
        </p:nvSpPr>
        <p:spPr>
          <a:xfrm>
            <a:off x="577722" y="5957888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065F46"/>
          </a:solidFill>
          <a:ln/>
        </p:spPr>
      </p:sp>
      <p:sp>
        <p:nvSpPr>
          <p:cNvPr id="21" name="Text 19"/>
          <p:cNvSpPr/>
          <p:nvPr/>
        </p:nvSpPr>
        <p:spPr>
          <a:xfrm>
            <a:off x="779145" y="5834063"/>
            <a:ext cx="3219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065F4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How We Help: Hands-on workshops expert tutors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254401" y="1562100"/>
            <a:ext cx="3686175" cy="4914900"/>
          </a:xfrm>
          <a:custGeom>
            <a:avLst/>
            <a:gdLst/>
            <a:ahLst/>
            <a:cxnLst/>
            <a:rect l="l" t="t" r="r" b="b"/>
            <a:pathLst>
              <a:path w="3686175" h="4914900">
                <a:moveTo>
                  <a:pt x="152386" y="0"/>
                </a:moveTo>
                <a:lnTo>
                  <a:pt x="3533789" y="0"/>
                </a:lnTo>
                <a:cubicBezTo>
                  <a:pt x="3617949" y="0"/>
                  <a:pt x="3686175" y="68226"/>
                  <a:pt x="3686175" y="152386"/>
                </a:cubicBezTo>
                <a:lnTo>
                  <a:pt x="3686175" y="4762514"/>
                </a:lnTo>
                <a:cubicBezTo>
                  <a:pt x="3686175" y="4846674"/>
                  <a:pt x="3617949" y="4914900"/>
                  <a:pt x="3533789" y="4914900"/>
                </a:cubicBezTo>
                <a:lnTo>
                  <a:pt x="152386" y="4914900"/>
                </a:lnTo>
                <a:cubicBezTo>
                  <a:pt x="68226" y="4914900"/>
                  <a:pt x="0" y="4846674"/>
                  <a:pt x="0" y="4762514"/>
                </a:cubicBezTo>
                <a:lnTo>
                  <a:pt x="0" y="152386"/>
                </a:lnTo>
                <a:cubicBezTo>
                  <a:pt x="0" y="68282"/>
                  <a:pt x="68282" y="0"/>
                  <a:pt x="152386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3" name="Shape 21"/>
          <p:cNvSpPr/>
          <p:nvPr/>
        </p:nvSpPr>
        <p:spPr>
          <a:xfrm>
            <a:off x="4254401" y="1562100"/>
            <a:ext cx="3686175" cy="1066800"/>
          </a:xfrm>
          <a:custGeom>
            <a:avLst/>
            <a:gdLst/>
            <a:ahLst/>
            <a:cxnLst/>
            <a:rect l="l" t="t" r="r" b="b"/>
            <a:pathLst>
              <a:path w="3686175" h="1066800">
                <a:moveTo>
                  <a:pt x="0" y="0"/>
                </a:moveTo>
                <a:lnTo>
                  <a:pt x="3686175" y="0"/>
                </a:lnTo>
                <a:lnTo>
                  <a:pt x="3686175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8B4513"/>
              </a:gs>
              <a:gs pos="100000">
                <a:srgbClr val="A0522D"/>
              </a:gs>
            </a:gsLst>
            <a:lin ang="2700000" scaled="1"/>
          </a:gradFill>
          <a:ln/>
        </p:spPr>
      </p:sp>
      <p:sp>
        <p:nvSpPr>
          <p:cNvPr id="24" name="Shape 22"/>
          <p:cNvSpPr/>
          <p:nvPr/>
        </p:nvSpPr>
        <p:spPr>
          <a:xfrm>
            <a:off x="5733901" y="1733550"/>
            <a:ext cx="723900" cy="723900"/>
          </a:xfrm>
          <a:custGeom>
            <a:avLst/>
            <a:gdLst/>
            <a:ahLst/>
            <a:cxnLst/>
            <a:rect l="l" t="t" r="r" b="b"/>
            <a:pathLst>
              <a:path w="723900" h="723900">
                <a:moveTo>
                  <a:pt x="361950" y="0"/>
                </a:moveTo>
                <a:lnTo>
                  <a:pt x="361950" y="0"/>
                </a:lnTo>
                <a:cubicBezTo>
                  <a:pt x="561716" y="0"/>
                  <a:pt x="723900" y="162184"/>
                  <a:pt x="723900" y="361950"/>
                </a:cubicBezTo>
                <a:lnTo>
                  <a:pt x="723900" y="361950"/>
                </a:lnTo>
                <a:cubicBezTo>
                  <a:pt x="723900" y="561716"/>
                  <a:pt x="561716" y="723900"/>
                  <a:pt x="361950" y="723900"/>
                </a:cubicBezTo>
                <a:lnTo>
                  <a:pt x="361950" y="723900"/>
                </a:lnTo>
                <a:cubicBezTo>
                  <a:pt x="162184" y="723900"/>
                  <a:pt x="0" y="561716"/>
                  <a:pt x="0" y="361950"/>
                </a:cubicBezTo>
                <a:lnTo>
                  <a:pt x="0" y="361950"/>
                </a:lnTo>
                <a:cubicBezTo>
                  <a:pt x="0" y="162184"/>
                  <a:pt x="162184" y="0"/>
                  <a:pt x="36195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50800">
            <a:solidFill>
              <a:srgbClr val="FFFFFF">
                <a:alpha val="40000"/>
              </a:srgbClr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5937498" y="1952625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156046" y="17301"/>
                </a:moveTo>
                <a:cubicBezTo>
                  <a:pt x="148177" y="6418"/>
                  <a:pt x="135564" y="0"/>
                  <a:pt x="122169" y="0"/>
                </a:cubicBezTo>
                <a:cubicBezTo>
                  <a:pt x="99064" y="0"/>
                  <a:pt x="80367" y="18697"/>
                  <a:pt x="80367" y="41802"/>
                </a:cubicBezTo>
                <a:lnTo>
                  <a:pt x="80367" y="43142"/>
                </a:lnTo>
                <a:cubicBezTo>
                  <a:pt x="80367" y="79084"/>
                  <a:pt x="126132" y="117593"/>
                  <a:pt x="148568" y="134280"/>
                </a:cubicBezTo>
                <a:cubicBezTo>
                  <a:pt x="155823" y="139694"/>
                  <a:pt x="165590" y="139694"/>
                  <a:pt x="172845" y="134280"/>
                </a:cubicBezTo>
                <a:cubicBezTo>
                  <a:pt x="195281" y="117537"/>
                  <a:pt x="241046" y="79084"/>
                  <a:pt x="241046" y="43142"/>
                </a:cubicBezTo>
                <a:lnTo>
                  <a:pt x="241046" y="41802"/>
                </a:lnTo>
                <a:cubicBezTo>
                  <a:pt x="241046" y="18697"/>
                  <a:pt x="222349" y="0"/>
                  <a:pt x="199244" y="0"/>
                </a:cubicBezTo>
                <a:cubicBezTo>
                  <a:pt x="185849" y="0"/>
                  <a:pt x="173236" y="6418"/>
                  <a:pt x="165367" y="17301"/>
                </a:cubicBezTo>
                <a:lnTo>
                  <a:pt x="160734" y="23831"/>
                </a:lnTo>
                <a:lnTo>
                  <a:pt x="156046" y="17301"/>
                </a:lnTo>
                <a:close/>
                <a:moveTo>
                  <a:pt x="61001" y="190593"/>
                </a:moveTo>
                <a:lnTo>
                  <a:pt x="37226" y="214313"/>
                </a:lnTo>
                <a:lnTo>
                  <a:pt x="17859" y="214313"/>
                </a:lnTo>
                <a:cubicBezTo>
                  <a:pt x="7981" y="214313"/>
                  <a:pt x="0" y="222293"/>
                  <a:pt x="0" y="232172"/>
                </a:cubicBezTo>
                <a:lnTo>
                  <a:pt x="0" y="267891"/>
                </a:lnTo>
                <a:cubicBezTo>
                  <a:pt x="0" y="277769"/>
                  <a:pt x="7981" y="285750"/>
                  <a:pt x="17859" y="285750"/>
                </a:cubicBezTo>
                <a:lnTo>
                  <a:pt x="196732" y="285750"/>
                </a:lnTo>
                <a:cubicBezTo>
                  <a:pt x="212917" y="285750"/>
                  <a:pt x="228712" y="280560"/>
                  <a:pt x="241771" y="270960"/>
                </a:cubicBezTo>
                <a:lnTo>
                  <a:pt x="312427" y="218889"/>
                </a:lnTo>
                <a:cubicBezTo>
                  <a:pt x="322362" y="211578"/>
                  <a:pt x="324483" y="197625"/>
                  <a:pt x="317171" y="187691"/>
                </a:cubicBezTo>
                <a:cubicBezTo>
                  <a:pt x="309860" y="177757"/>
                  <a:pt x="295908" y="175636"/>
                  <a:pt x="285973" y="182947"/>
                </a:cubicBezTo>
                <a:lnTo>
                  <a:pt x="219112" y="232172"/>
                </a:lnTo>
                <a:lnTo>
                  <a:pt x="156270" y="232172"/>
                </a:lnTo>
                <a:cubicBezTo>
                  <a:pt x="148847" y="232172"/>
                  <a:pt x="142875" y="226200"/>
                  <a:pt x="142875" y="218777"/>
                </a:cubicBezTo>
                <a:cubicBezTo>
                  <a:pt x="142875" y="211355"/>
                  <a:pt x="148847" y="205383"/>
                  <a:pt x="156270" y="205383"/>
                </a:cubicBezTo>
                <a:lnTo>
                  <a:pt x="196453" y="205383"/>
                </a:lnTo>
                <a:cubicBezTo>
                  <a:pt x="206332" y="205383"/>
                  <a:pt x="214313" y="197402"/>
                  <a:pt x="214313" y="187523"/>
                </a:cubicBezTo>
                <a:cubicBezTo>
                  <a:pt x="214313" y="177645"/>
                  <a:pt x="206332" y="169664"/>
                  <a:pt x="196453" y="169664"/>
                </a:cubicBezTo>
                <a:lnTo>
                  <a:pt x="111509" y="169664"/>
                </a:lnTo>
                <a:cubicBezTo>
                  <a:pt x="92590" y="169664"/>
                  <a:pt x="74395" y="177198"/>
                  <a:pt x="61001" y="19059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6" name="Shape 24"/>
          <p:cNvSpPr/>
          <p:nvPr/>
        </p:nvSpPr>
        <p:spPr>
          <a:xfrm>
            <a:off x="6947595" y="1676400"/>
            <a:ext cx="876300" cy="266700"/>
          </a:xfrm>
          <a:custGeom>
            <a:avLst/>
            <a:gdLst/>
            <a:ahLst/>
            <a:cxnLst/>
            <a:rect l="l" t="t" r="r" b="b"/>
            <a:pathLst>
              <a:path w="876300" h="266700">
                <a:moveTo>
                  <a:pt x="133350" y="0"/>
                </a:moveTo>
                <a:lnTo>
                  <a:pt x="742950" y="0"/>
                </a:lnTo>
                <a:cubicBezTo>
                  <a:pt x="816548" y="0"/>
                  <a:pt x="876300" y="59752"/>
                  <a:pt x="876300" y="133350"/>
                </a:cubicBezTo>
                <a:lnTo>
                  <a:pt x="876300" y="133350"/>
                </a:lnTo>
                <a:cubicBezTo>
                  <a:pt x="876300" y="206948"/>
                  <a:pt x="816548" y="266700"/>
                  <a:pt x="74295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6947595" y="1676400"/>
            <a:ext cx="94297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Persona 02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4406801" y="2781300"/>
            <a:ext cx="34956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F2937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Community Builders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4406801" y="3124200"/>
            <a:ext cx="3448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8B451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Pakistanis Sharing Their Heritage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4406801" y="3390900"/>
            <a:ext cx="3448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Demographics: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4406801" y="3619500"/>
            <a:ext cx="34480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Pakistani residents in HK, fluent in Urdu and can communicate in simple English, skilled in traditional arts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4406801" y="4076700"/>
            <a:ext cx="3448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Goals: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4406801" y="4305300"/>
            <a:ext cx="34480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Share Pakistani culture with HK community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Build bridges through teaching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Foster mutual understanding and respect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4406801" y="4953000"/>
            <a:ext cx="3448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Pain Points: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4406801" y="5181600"/>
            <a:ext cx="3448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Limited platforms to showcase cultural expertise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4406801" y="6053138"/>
            <a:ext cx="3381375" cy="9525"/>
          </a:xfrm>
          <a:custGeom>
            <a:avLst/>
            <a:gdLst/>
            <a:ahLst/>
            <a:cxnLst/>
            <a:rect l="l" t="t" r="r" b="b"/>
            <a:pathLst>
              <a:path w="3381375" h="9525">
                <a:moveTo>
                  <a:pt x="0" y="0"/>
                </a:moveTo>
                <a:lnTo>
                  <a:pt x="3381375" y="0"/>
                </a:lnTo>
                <a:lnTo>
                  <a:pt x="3381375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/>
        </p:spPr>
      </p:sp>
      <p:sp>
        <p:nvSpPr>
          <p:cNvPr id="37" name="Shape 35"/>
          <p:cNvSpPr/>
          <p:nvPr/>
        </p:nvSpPr>
        <p:spPr>
          <a:xfrm>
            <a:off x="4425851" y="616267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065F46"/>
          </a:solidFill>
          <a:ln/>
        </p:spPr>
      </p:sp>
      <p:sp>
        <p:nvSpPr>
          <p:cNvPr id="38" name="Text 36"/>
          <p:cNvSpPr/>
          <p:nvPr/>
        </p:nvSpPr>
        <p:spPr>
          <a:xfrm>
            <a:off x="4635401" y="6134100"/>
            <a:ext cx="3219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065F4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How We Help: Tutor opportunities with visibility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127950" y="1562100"/>
            <a:ext cx="3686175" cy="4914900"/>
          </a:xfrm>
          <a:custGeom>
            <a:avLst/>
            <a:gdLst/>
            <a:ahLst/>
            <a:cxnLst/>
            <a:rect l="l" t="t" r="r" b="b"/>
            <a:pathLst>
              <a:path w="3686175" h="4914900">
                <a:moveTo>
                  <a:pt x="152386" y="0"/>
                </a:moveTo>
                <a:lnTo>
                  <a:pt x="3533789" y="0"/>
                </a:lnTo>
                <a:cubicBezTo>
                  <a:pt x="3617949" y="0"/>
                  <a:pt x="3686175" y="68226"/>
                  <a:pt x="3686175" y="152386"/>
                </a:cubicBezTo>
                <a:lnTo>
                  <a:pt x="3686175" y="4762514"/>
                </a:lnTo>
                <a:cubicBezTo>
                  <a:pt x="3686175" y="4846674"/>
                  <a:pt x="3617949" y="4914900"/>
                  <a:pt x="3533789" y="4914900"/>
                </a:cubicBezTo>
                <a:lnTo>
                  <a:pt x="152386" y="4914900"/>
                </a:lnTo>
                <a:cubicBezTo>
                  <a:pt x="68226" y="4914900"/>
                  <a:pt x="0" y="4846674"/>
                  <a:pt x="0" y="4762514"/>
                </a:cubicBezTo>
                <a:lnTo>
                  <a:pt x="0" y="152386"/>
                </a:lnTo>
                <a:cubicBezTo>
                  <a:pt x="0" y="68282"/>
                  <a:pt x="68282" y="0"/>
                  <a:pt x="152386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40" name="Shape 38"/>
          <p:cNvSpPr/>
          <p:nvPr/>
        </p:nvSpPr>
        <p:spPr>
          <a:xfrm>
            <a:off x="8127950" y="1562100"/>
            <a:ext cx="3686175" cy="1066800"/>
          </a:xfrm>
          <a:custGeom>
            <a:avLst/>
            <a:gdLst/>
            <a:ahLst/>
            <a:cxnLst/>
            <a:rect l="l" t="t" r="r" b="b"/>
            <a:pathLst>
              <a:path w="3686175" h="1066800">
                <a:moveTo>
                  <a:pt x="0" y="0"/>
                </a:moveTo>
                <a:lnTo>
                  <a:pt x="3686175" y="0"/>
                </a:lnTo>
                <a:lnTo>
                  <a:pt x="3686175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65F46"/>
              </a:gs>
              <a:gs pos="100000">
                <a:srgbClr val="047857"/>
              </a:gs>
            </a:gsLst>
            <a:lin ang="2700000" scaled="1"/>
          </a:gradFill>
          <a:ln/>
        </p:spPr>
      </p:sp>
      <p:sp>
        <p:nvSpPr>
          <p:cNvPr id="41" name="Shape 39"/>
          <p:cNvSpPr/>
          <p:nvPr/>
        </p:nvSpPr>
        <p:spPr>
          <a:xfrm>
            <a:off x="9607451" y="1733550"/>
            <a:ext cx="723900" cy="723900"/>
          </a:xfrm>
          <a:custGeom>
            <a:avLst/>
            <a:gdLst/>
            <a:ahLst/>
            <a:cxnLst/>
            <a:rect l="l" t="t" r="r" b="b"/>
            <a:pathLst>
              <a:path w="723900" h="723900">
                <a:moveTo>
                  <a:pt x="361950" y="0"/>
                </a:moveTo>
                <a:lnTo>
                  <a:pt x="361950" y="0"/>
                </a:lnTo>
                <a:cubicBezTo>
                  <a:pt x="561716" y="0"/>
                  <a:pt x="723900" y="162184"/>
                  <a:pt x="723900" y="361950"/>
                </a:cubicBezTo>
                <a:lnTo>
                  <a:pt x="723900" y="361950"/>
                </a:lnTo>
                <a:cubicBezTo>
                  <a:pt x="723900" y="561716"/>
                  <a:pt x="561716" y="723900"/>
                  <a:pt x="361950" y="723900"/>
                </a:cubicBezTo>
                <a:lnTo>
                  <a:pt x="361950" y="723900"/>
                </a:lnTo>
                <a:cubicBezTo>
                  <a:pt x="162184" y="723900"/>
                  <a:pt x="0" y="561716"/>
                  <a:pt x="0" y="361950"/>
                </a:cubicBezTo>
                <a:lnTo>
                  <a:pt x="0" y="361950"/>
                </a:lnTo>
                <a:cubicBezTo>
                  <a:pt x="0" y="162184"/>
                  <a:pt x="162184" y="0"/>
                  <a:pt x="36195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50800">
            <a:solidFill>
              <a:srgbClr val="FFFFFF">
                <a:alpha val="40000"/>
              </a:srgbClr>
            </a:solidFill>
            <a:prstDash val="solid"/>
          </a:ln>
        </p:spPr>
      </p:sp>
      <p:sp>
        <p:nvSpPr>
          <p:cNvPr id="42" name="Shape 40"/>
          <p:cNvSpPr/>
          <p:nvPr/>
        </p:nvSpPr>
        <p:spPr>
          <a:xfrm>
            <a:off x="9811048" y="1952625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53578" y="125016"/>
                </a:moveTo>
                <a:cubicBezTo>
                  <a:pt x="53578" y="65874"/>
                  <a:pt x="101593" y="17859"/>
                  <a:pt x="160734" y="17859"/>
                </a:cubicBezTo>
                <a:cubicBezTo>
                  <a:pt x="219876" y="17859"/>
                  <a:pt x="267891" y="65874"/>
                  <a:pt x="267891" y="125016"/>
                </a:cubicBezTo>
                <a:cubicBezTo>
                  <a:pt x="267891" y="184157"/>
                  <a:pt x="219876" y="232172"/>
                  <a:pt x="160734" y="232172"/>
                </a:cubicBezTo>
                <a:cubicBezTo>
                  <a:pt x="101593" y="232172"/>
                  <a:pt x="53578" y="184157"/>
                  <a:pt x="53578" y="125016"/>
                </a:cubicBezTo>
                <a:close/>
                <a:moveTo>
                  <a:pt x="151805" y="73670"/>
                </a:moveTo>
                <a:lnTo>
                  <a:pt x="151805" y="75902"/>
                </a:lnTo>
                <a:cubicBezTo>
                  <a:pt x="135731" y="76070"/>
                  <a:pt x="122783" y="89129"/>
                  <a:pt x="122783" y="105203"/>
                </a:cubicBezTo>
                <a:cubicBezTo>
                  <a:pt x="122783" y="119546"/>
                  <a:pt x="133108" y="131769"/>
                  <a:pt x="147284" y="134113"/>
                </a:cubicBezTo>
                <a:lnTo>
                  <a:pt x="170557" y="138019"/>
                </a:lnTo>
                <a:cubicBezTo>
                  <a:pt x="173906" y="138578"/>
                  <a:pt x="176361" y="141480"/>
                  <a:pt x="176361" y="144884"/>
                </a:cubicBezTo>
                <a:cubicBezTo>
                  <a:pt x="176361" y="148735"/>
                  <a:pt x="173236" y="151860"/>
                  <a:pt x="169385" y="151860"/>
                </a:cubicBezTo>
                <a:lnTo>
                  <a:pt x="138410" y="151805"/>
                </a:lnTo>
                <a:cubicBezTo>
                  <a:pt x="132271" y="151805"/>
                  <a:pt x="127248" y="156828"/>
                  <a:pt x="127248" y="162967"/>
                </a:cubicBezTo>
                <a:cubicBezTo>
                  <a:pt x="127248" y="169106"/>
                  <a:pt x="132271" y="174129"/>
                  <a:pt x="138410" y="174129"/>
                </a:cubicBezTo>
                <a:lnTo>
                  <a:pt x="151805" y="174129"/>
                </a:lnTo>
                <a:lnTo>
                  <a:pt x="151805" y="176361"/>
                </a:lnTo>
                <a:cubicBezTo>
                  <a:pt x="151805" y="182500"/>
                  <a:pt x="156828" y="187523"/>
                  <a:pt x="162967" y="187523"/>
                </a:cubicBezTo>
                <a:cubicBezTo>
                  <a:pt x="169106" y="187523"/>
                  <a:pt x="174129" y="182500"/>
                  <a:pt x="174129" y="176361"/>
                </a:cubicBezTo>
                <a:lnTo>
                  <a:pt x="174129" y="173738"/>
                </a:lnTo>
                <a:cubicBezTo>
                  <a:pt x="188082" y="171450"/>
                  <a:pt x="198686" y="159395"/>
                  <a:pt x="198686" y="144828"/>
                </a:cubicBezTo>
                <a:cubicBezTo>
                  <a:pt x="198686" y="130485"/>
                  <a:pt x="188361" y="118263"/>
                  <a:pt x="174185" y="115919"/>
                </a:cubicBezTo>
                <a:lnTo>
                  <a:pt x="150912" y="112012"/>
                </a:lnTo>
                <a:cubicBezTo>
                  <a:pt x="147563" y="111454"/>
                  <a:pt x="145107" y="108552"/>
                  <a:pt x="145107" y="105147"/>
                </a:cubicBezTo>
                <a:cubicBezTo>
                  <a:pt x="145107" y="101296"/>
                  <a:pt x="148233" y="98171"/>
                  <a:pt x="152084" y="98171"/>
                </a:cubicBezTo>
                <a:lnTo>
                  <a:pt x="178594" y="98171"/>
                </a:lnTo>
                <a:cubicBezTo>
                  <a:pt x="184733" y="98171"/>
                  <a:pt x="189756" y="93148"/>
                  <a:pt x="189756" y="87009"/>
                </a:cubicBezTo>
                <a:cubicBezTo>
                  <a:pt x="189756" y="80869"/>
                  <a:pt x="184733" y="75847"/>
                  <a:pt x="178594" y="75847"/>
                </a:cubicBezTo>
                <a:lnTo>
                  <a:pt x="174129" y="75847"/>
                </a:lnTo>
                <a:lnTo>
                  <a:pt x="174129" y="73614"/>
                </a:lnTo>
                <a:cubicBezTo>
                  <a:pt x="174129" y="67475"/>
                  <a:pt x="169106" y="62452"/>
                  <a:pt x="162967" y="62452"/>
                </a:cubicBezTo>
                <a:cubicBezTo>
                  <a:pt x="156828" y="62452"/>
                  <a:pt x="151805" y="67475"/>
                  <a:pt x="151805" y="73614"/>
                </a:cubicBezTo>
                <a:close/>
                <a:moveTo>
                  <a:pt x="26789" y="191988"/>
                </a:moveTo>
                <a:lnTo>
                  <a:pt x="26789" y="250031"/>
                </a:lnTo>
                <a:cubicBezTo>
                  <a:pt x="26789" y="254943"/>
                  <a:pt x="30807" y="258961"/>
                  <a:pt x="35719" y="258961"/>
                </a:cubicBezTo>
                <a:lnTo>
                  <a:pt x="285750" y="258961"/>
                </a:lnTo>
                <a:cubicBezTo>
                  <a:pt x="290661" y="258961"/>
                  <a:pt x="294680" y="254943"/>
                  <a:pt x="294680" y="250031"/>
                </a:cubicBezTo>
                <a:lnTo>
                  <a:pt x="294680" y="191988"/>
                </a:lnTo>
                <a:cubicBezTo>
                  <a:pt x="294680" y="184565"/>
                  <a:pt x="300651" y="178594"/>
                  <a:pt x="308074" y="178594"/>
                </a:cubicBezTo>
                <a:cubicBezTo>
                  <a:pt x="315497" y="178594"/>
                  <a:pt x="321469" y="184565"/>
                  <a:pt x="321469" y="191988"/>
                </a:cubicBezTo>
                <a:lnTo>
                  <a:pt x="321469" y="250031"/>
                </a:lnTo>
                <a:cubicBezTo>
                  <a:pt x="321469" y="269732"/>
                  <a:pt x="305451" y="285750"/>
                  <a:pt x="285750" y="285750"/>
                </a:cubicBezTo>
                <a:lnTo>
                  <a:pt x="35719" y="285750"/>
                </a:lnTo>
                <a:cubicBezTo>
                  <a:pt x="16018" y="285750"/>
                  <a:pt x="0" y="269732"/>
                  <a:pt x="0" y="250031"/>
                </a:cubicBezTo>
                <a:lnTo>
                  <a:pt x="0" y="191988"/>
                </a:lnTo>
                <a:cubicBezTo>
                  <a:pt x="0" y="184565"/>
                  <a:pt x="5972" y="178594"/>
                  <a:pt x="13395" y="178594"/>
                </a:cubicBezTo>
                <a:cubicBezTo>
                  <a:pt x="20817" y="178594"/>
                  <a:pt x="26789" y="184565"/>
                  <a:pt x="26789" y="19198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3" name="Shape 41"/>
          <p:cNvSpPr/>
          <p:nvPr/>
        </p:nvSpPr>
        <p:spPr>
          <a:xfrm>
            <a:off x="10817572" y="1676400"/>
            <a:ext cx="876300" cy="266700"/>
          </a:xfrm>
          <a:custGeom>
            <a:avLst/>
            <a:gdLst/>
            <a:ahLst/>
            <a:cxnLst/>
            <a:rect l="l" t="t" r="r" b="b"/>
            <a:pathLst>
              <a:path w="876300" h="266700">
                <a:moveTo>
                  <a:pt x="133350" y="0"/>
                </a:moveTo>
                <a:lnTo>
                  <a:pt x="742950" y="0"/>
                </a:lnTo>
                <a:cubicBezTo>
                  <a:pt x="816548" y="0"/>
                  <a:pt x="876300" y="59752"/>
                  <a:pt x="876300" y="133350"/>
                </a:cubicBezTo>
                <a:lnTo>
                  <a:pt x="876300" y="133350"/>
                </a:lnTo>
                <a:cubicBezTo>
                  <a:pt x="876300" y="206948"/>
                  <a:pt x="816548" y="266700"/>
                  <a:pt x="74295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44" name="Text 42"/>
          <p:cNvSpPr/>
          <p:nvPr/>
        </p:nvSpPr>
        <p:spPr>
          <a:xfrm>
            <a:off x="10817572" y="1676400"/>
            <a:ext cx="94297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Persona 03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8280350" y="2781300"/>
            <a:ext cx="34956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F2937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Supporters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8280350" y="3124200"/>
            <a:ext cx="3448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065F4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Donors &amp; Workshop Participates Committed to the Mission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8280350" y="3390900"/>
            <a:ext cx="3448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Demographics: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8280350" y="3619500"/>
            <a:ext cx="3448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Philanthropists, CSR professionals, community advocates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8280350" y="3886200"/>
            <a:ext cx="3448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Goals: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8280350" y="4114800"/>
            <a:ext cx="34480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Support cultural harmony initiatives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Make tax-deductible contributions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See tangible impact of donations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8280350" y="4762500"/>
            <a:ext cx="3448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Pain Points: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8280350" y="4991100"/>
            <a:ext cx="3448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Complex donation processes, Lack of transparency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8280350" y="6053138"/>
            <a:ext cx="3381375" cy="9525"/>
          </a:xfrm>
          <a:custGeom>
            <a:avLst/>
            <a:gdLst/>
            <a:ahLst/>
            <a:cxnLst/>
            <a:rect l="l" t="t" r="r" b="b"/>
            <a:pathLst>
              <a:path w="3381375" h="9525">
                <a:moveTo>
                  <a:pt x="0" y="0"/>
                </a:moveTo>
                <a:lnTo>
                  <a:pt x="3381375" y="0"/>
                </a:lnTo>
                <a:lnTo>
                  <a:pt x="3381375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/>
        </p:spPr>
      </p:sp>
      <p:sp>
        <p:nvSpPr>
          <p:cNvPr id="54" name="Shape 52"/>
          <p:cNvSpPr/>
          <p:nvPr/>
        </p:nvSpPr>
        <p:spPr>
          <a:xfrm>
            <a:off x="8299400" y="616267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065F46"/>
          </a:solidFill>
          <a:ln/>
        </p:spPr>
      </p:sp>
      <p:sp>
        <p:nvSpPr>
          <p:cNvPr id="55" name="Text 53"/>
          <p:cNvSpPr/>
          <p:nvPr/>
        </p:nvSpPr>
        <p:spPr>
          <a:xfrm>
            <a:off x="8508950" y="6134100"/>
            <a:ext cx="3219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065F4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How We Help: Easy giving with receipt options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2954" y="167597"/>
            <a:ext cx="11574684" cy="2057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b="1" kern="0" spc="108" dirty="0">
                <a:solidFill>
                  <a:srgbClr val="0066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FLOW ANALYSIS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342954" y="505856"/>
            <a:ext cx="11660422" cy="3429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30" b="1" dirty="0">
                <a:solidFill>
                  <a:srgbClr val="1F2937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User Journey: Workshop Discovery Flow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42954" y="927994"/>
            <a:ext cx="11583257" cy="240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15" dirty="0">
                <a:solidFill>
                  <a:srgbClr val="1F2937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UML Activity Diagram showing the complete path from discovery to enrollment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42954" y="1406111"/>
            <a:ext cx="7467814" cy="5260050"/>
          </a:xfrm>
          <a:custGeom>
            <a:avLst/>
            <a:gdLst/>
            <a:ahLst/>
            <a:cxnLst/>
            <a:rect l="l" t="t" r="r" b="b"/>
            <a:pathLst>
              <a:path w="7467814" h="5873080">
                <a:moveTo>
                  <a:pt x="137195" y="0"/>
                </a:moveTo>
                <a:lnTo>
                  <a:pt x="7330619" y="0"/>
                </a:lnTo>
                <a:cubicBezTo>
                  <a:pt x="7406390" y="0"/>
                  <a:pt x="7467814" y="61424"/>
                  <a:pt x="7467814" y="137195"/>
                </a:cubicBezTo>
                <a:lnTo>
                  <a:pt x="7467814" y="5735885"/>
                </a:lnTo>
                <a:cubicBezTo>
                  <a:pt x="7467814" y="5811656"/>
                  <a:pt x="7406390" y="5873080"/>
                  <a:pt x="7330619" y="5873080"/>
                </a:cubicBezTo>
                <a:lnTo>
                  <a:pt x="137195" y="5873080"/>
                </a:lnTo>
                <a:cubicBezTo>
                  <a:pt x="61424" y="5873080"/>
                  <a:pt x="0" y="5811656"/>
                  <a:pt x="0" y="5735885"/>
                </a:cubicBezTo>
                <a:lnTo>
                  <a:pt x="0" y="137195"/>
                </a:lnTo>
                <a:cubicBezTo>
                  <a:pt x="0" y="61475"/>
                  <a:pt x="61475" y="0"/>
                  <a:pt x="13719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14346" dist="171477" dir="5400000" algn="bl" rotWithShape="0">
              <a:srgbClr val="000000">
                <a:alpha val="10196"/>
              </a:srgbClr>
            </a:outerShdw>
          </a:effectLst>
        </p:spPr>
      </p:sp>
      <p:pic>
        <p:nvPicPr>
          <p:cNvPr id="6" name="Image 0" descr="https://kimi-img.moonshot.cn/pub/slides/26-01-27-17:01:38-d5s7tsgi2d83ieqp05o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7782" y="1286075"/>
            <a:ext cx="6396084" cy="5178599"/>
          </a:xfrm>
          <a:prstGeom prst="roundRect">
            <a:avLst>
              <a:gd name="adj" fmla="val 0"/>
            </a:avLst>
          </a:prstGeom>
        </p:spPr>
      </p:pic>
      <p:sp>
        <p:nvSpPr>
          <p:cNvPr id="7" name="Shape 4"/>
          <p:cNvSpPr/>
          <p:nvPr/>
        </p:nvSpPr>
        <p:spPr>
          <a:xfrm>
            <a:off x="7979164" y="1406110"/>
            <a:ext cx="3875376" cy="1286076"/>
          </a:xfrm>
          <a:custGeom>
            <a:avLst/>
            <a:gdLst/>
            <a:ahLst/>
            <a:cxnLst/>
            <a:rect l="l" t="t" r="r" b="b"/>
            <a:pathLst>
              <a:path w="3875376" h="1286076">
                <a:moveTo>
                  <a:pt x="102886" y="0"/>
                </a:moveTo>
                <a:lnTo>
                  <a:pt x="3772489" y="0"/>
                </a:lnTo>
                <a:cubicBezTo>
                  <a:pt x="3829312" y="0"/>
                  <a:pt x="3875376" y="46064"/>
                  <a:pt x="3875376" y="102886"/>
                </a:cubicBezTo>
                <a:lnTo>
                  <a:pt x="3875376" y="1183190"/>
                </a:lnTo>
                <a:cubicBezTo>
                  <a:pt x="3875376" y="1240012"/>
                  <a:pt x="3829312" y="1286076"/>
                  <a:pt x="3772489" y="1286076"/>
                </a:cubicBezTo>
                <a:lnTo>
                  <a:pt x="102886" y="1286076"/>
                </a:lnTo>
                <a:cubicBezTo>
                  <a:pt x="46102" y="1286076"/>
                  <a:pt x="0" y="1239974"/>
                  <a:pt x="0" y="1183190"/>
                </a:cubicBezTo>
                <a:lnTo>
                  <a:pt x="0" y="102886"/>
                </a:lnTo>
                <a:cubicBezTo>
                  <a:pt x="0" y="46102"/>
                  <a:pt x="46102" y="0"/>
                  <a:pt x="102886" y="0"/>
                </a:cubicBezTo>
                <a:close/>
              </a:path>
            </a:pathLst>
          </a:custGeom>
          <a:gradFill flip="none" rotWithShape="1">
            <a:gsLst>
              <a:gs pos="0">
                <a:srgbClr val="006600"/>
              </a:gs>
              <a:gs pos="100000">
                <a:srgbClr val="065F46"/>
              </a:gs>
            </a:gsLst>
            <a:lin ang="2700000" scaled="1"/>
          </a:gradFill>
          <a:ln/>
        </p:spPr>
      </p:sp>
      <p:sp>
        <p:nvSpPr>
          <p:cNvPr id="8" name="Shape 5"/>
          <p:cNvSpPr/>
          <p:nvPr/>
        </p:nvSpPr>
        <p:spPr>
          <a:xfrm>
            <a:off x="8142066" y="1560439"/>
            <a:ext cx="205772" cy="205772"/>
          </a:xfrm>
          <a:custGeom>
            <a:avLst/>
            <a:gdLst/>
            <a:ahLst/>
            <a:cxnLst/>
            <a:rect l="l" t="t" r="r" b="b"/>
            <a:pathLst>
              <a:path w="205772" h="205772">
                <a:moveTo>
                  <a:pt x="205772" y="38582"/>
                </a:moveTo>
                <a:cubicBezTo>
                  <a:pt x="205772" y="58758"/>
                  <a:pt x="182020" y="88860"/>
                  <a:pt x="171772" y="100877"/>
                </a:cubicBezTo>
                <a:cubicBezTo>
                  <a:pt x="170244" y="102645"/>
                  <a:pt x="167994" y="103328"/>
                  <a:pt x="165944" y="102886"/>
                </a:cubicBezTo>
                <a:lnTo>
                  <a:pt x="128608" y="102886"/>
                </a:lnTo>
                <a:cubicBezTo>
                  <a:pt x="121494" y="102886"/>
                  <a:pt x="115747" y="108633"/>
                  <a:pt x="115747" y="115747"/>
                </a:cubicBezTo>
                <a:cubicBezTo>
                  <a:pt x="115747" y="122860"/>
                  <a:pt x="121494" y="128608"/>
                  <a:pt x="128608" y="128608"/>
                </a:cubicBezTo>
                <a:lnTo>
                  <a:pt x="167190" y="128608"/>
                </a:lnTo>
                <a:cubicBezTo>
                  <a:pt x="188491" y="128608"/>
                  <a:pt x="205772" y="145889"/>
                  <a:pt x="205772" y="167190"/>
                </a:cubicBezTo>
                <a:cubicBezTo>
                  <a:pt x="205772" y="188491"/>
                  <a:pt x="188491" y="205772"/>
                  <a:pt x="167190" y="205772"/>
                </a:cubicBezTo>
                <a:lnTo>
                  <a:pt x="56105" y="205772"/>
                </a:lnTo>
                <a:cubicBezTo>
                  <a:pt x="59602" y="201793"/>
                  <a:pt x="63862" y="196689"/>
                  <a:pt x="68162" y="190982"/>
                </a:cubicBezTo>
                <a:cubicBezTo>
                  <a:pt x="70694" y="187606"/>
                  <a:pt x="73306" y="183909"/>
                  <a:pt x="75798" y="180051"/>
                </a:cubicBezTo>
                <a:lnTo>
                  <a:pt x="167190" y="180051"/>
                </a:lnTo>
                <a:cubicBezTo>
                  <a:pt x="174303" y="180051"/>
                  <a:pt x="180051" y="174303"/>
                  <a:pt x="180051" y="167190"/>
                </a:cubicBezTo>
                <a:cubicBezTo>
                  <a:pt x="180051" y="160076"/>
                  <a:pt x="174303" y="154329"/>
                  <a:pt x="167190" y="154329"/>
                </a:cubicBezTo>
                <a:lnTo>
                  <a:pt x="128608" y="154329"/>
                </a:lnTo>
                <a:cubicBezTo>
                  <a:pt x="107307" y="154329"/>
                  <a:pt x="90025" y="137047"/>
                  <a:pt x="90025" y="115747"/>
                </a:cubicBezTo>
                <a:cubicBezTo>
                  <a:pt x="90025" y="94446"/>
                  <a:pt x="107307" y="77165"/>
                  <a:pt x="128608" y="77165"/>
                </a:cubicBezTo>
                <a:lnTo>
                  <a:pt x="144603" y="77165"/>
                </a:lnTo>
                <a:cubicBezTo>
                  <a:pt x="136163" y="64505"/>
                  <a:pt x="128608" y="49956"/>
                  <a:pt x="128608" y="38582"/>
                </a:cubicBezTo>
                <a:cubicBezTo>
                  <a:pt x="128608" y="17282"/>
                  <a:pt x="145889" y="0"/>
                  <a:pt x="167190" y="0"/>
                </a:cubicBezTo>
                <a:cubicBezTo>
                  <a:pt x="188491" y="0"/>
                  <a:pt x="205772" y="17282"/>
                  <a:pt x="205772" y="38582"/>
                </a:cubicBezTo>
                <a:close/>
                <a:moveTo>
                  <a:pt x="47062" y="196569"/>
                </a:moveTo>
                <a:cubicBezTo>
                  <a:pt x="45535" y="198297"/>
                  <a:pt x="44169" y="199824"/>
                  <a:pt x="43003" y="201110"/>
                </a:cubicBezTo>
                <a:lnTo>
                  <a:pt x="42280" y="201914"/>
                </a:lnTo>
                <a:lnTo>
                  <a:pt x="42199" y="201834"/>
                </a:lnTo>
                <a:cubicBezTo>
                  <a:pt x="39788" y="203682"/>
                  <a:pt x="36332" y="203441"/>
                  <a:pt x="34161" y="201110"/>
                </a:cubicBezTo>
                <a:cubicBezTo>
                  <a:pt x="24034" y="190098"/>
                  <a:pt x="0" y="161764"/>
                  <a:pt x="0" y="141468"/>
                </a:cubicBezTo>
                <a:cubicBezTo>
                  <a:pt x="0" y="120168"/>
                  <a:pt x="17282" y="102886"/>
                  <a:pt x="38582" y="102886"/>
                </a:cubicBezTo>
                <a:cubicBezTo>
                  <a:pt x="59883" y="102886"/>
                  <a:pt x="77165" y="120168"/>
                  <a:pt x="77165" y="141468"/>
                </a:cubicBezTo>
                <a:cubicBezTo>
                  <a:pt x="77165" y="153525"/>
                  <a:pt x="68684" y="168396"/>
                  <a:pt x="59682" y="180814"/>
                </a:cubicBezTo>
                <a:cubicBezTo>
                  <a:pt x="55382" y="186722"/>
                  <a:pt x="50961" y="192067"/>
                  <a:pt x="47303" y="196287"/>
                </a:cubicBezTo>
                <a:lnTo>
                  <a:pt x="47062" y="196569"/>
                </a:lnTo>
                <a:close/>
                <a:moveTo>
                  <a:pt x="51443" y="141468"/>
                </a:moveTo>
                <a:cubicBezTo>
                  <a:pt x="51443" y="134370"/>
                  <a:pt x="45680" y="128608"/>
                  <a:pt x="38582" y="128608"/>
                </a:cubicBezTo>
                <a:cubicBezTo>
                  <a:pt x="31484" y="128608"/>
                  <a:pt x="25722" y="134370"/>
                  <a:pt x="25722" y="141468"/>
                </a:cubicBezTo>
                <a:cubicBezTo>
                  <a:pt x="25722" y="148566"/>
                  <a:pt x="31484" y="154329"/>
                  <a:pt x="38582" y="154329"/>
                </a:cubicBezTo>
                <a:cubicBezTo>
                  <a:pt x="45680" y="154329"/>
                  <a:pt x="51443" y="148566"/>
                  <a:pt x="51443" y="141468"/>
                </a:cubicBezTo>
                <a:close/>
                <a:moveTo>
                  <a:pt x="167190" y="51443"/>
                </a:moveTo>
                <a:cubicBezTo>
                  <a:pt x="174288" y="51443"/>
                  <a:pt x="180051" y="45680"/>
                  <a:pt x="180051" y="38582"/>
                </a:cubicBezTo>
                <a:cubicBezTo>
                  <a:pt x="180051" y="31484"/>
                  <a:pt x="174288" y="25722"/>
                  <a:pt x="167190" y="25722"/>
                </a:cubicBezTo>
                <a:cubicBezTo>
                  <a:pt x="160092" y="25722"/>
                  <a:pt x="154329" y="31484"/>
                  <a:pt x="154329" y="38582"/>
                </a:cubicBezTo>
                <a:cubicBezTo>
                  <a:pt x="154329" y="45680"/>
                  <a:pt x="160092" y="51443"/>
                  <a:pt x="167190" y="5144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9" name="Text 6"/>
          <p:cNvSpPr/>
          <p:nvPr/>
        </p:nvSpPr>
        <p:spPr>
          <a:xfrm>
            <a:off x="8476446" y="1543291"/>
            <a:ext cx="1217485" cy="240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0" b="1" dirty="0">
                <a:solidFill>
                  <a:srgbClr val="FFFFFF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Flow Overview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8116345" y="1886245"/>
            <a:ext cx="3669603" cy="6687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8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Users navigate from homepage → workshop listing → individual workshop pages → enrollment completion in a seamless 4-step journey.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996311" y="2795072"/>
            <a:ext cx="3858228" cy="1320371"/>
          </a:xfrm>
          <a:custGeom>
            <a:avLst/>
            <a:gdLst/>
            <a:ahLst/>
            <a:cxnLst/>
            <a:rect l="l" t="t" r="r" b="b"/>
            <a:pathLst>
              <a:path w="3858228" h="1320371">
                <a:moveTo>
                  <a:pt x="34295" y="0"/>
                </a:moveTo>
                <a:lnTo>
                  <a:pt x="3755345" y="0"/>
                </a:lnTo>
                <a:cubicBezTo>
                  <a:pt x="3812165" y="0"/>
                  <a:pt x="3858228" y="46062"/>
                  <a:pt x="3858228" y="102883"/>
                </a:cubicBezTo>
                <a:lnTo>
                  <a:pt x="3858228" y="1217488"/>
                </a:lnTo>
                <a:cubicBezTo>
                  <a:pt x="3858228" y="1274309"/>
                  <a:pt x="3812165" y="1320371"/>
                  <a:pt x="3755345" y="1320371"/>
                </a:cubicBezTo>
                <a:lnTo>
                  <a:pt x="34295" y="1320371"/>
                </a:lnTo>
                <a:cubicBezTo>
                  <a:pt x="15355" y="1320371"/>
                  <a:pt x="0" y="1305017"/>
                  <a:pt x="0" y="1286076"/>
                </a:cubicBezTo>
                <a:lnTo>
                  <a:pt x="0" y="34295"/>
                </a:lnTo>
                <a:cubicBezTo>
                  <a:pt x="0" y="15367"/>
                  <a:pt x="15367" y="0"/>
                  <a:pt x="3429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28608" dist="85738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2" name="Shape 9"/>
          <p:cNvSpPr/>
          <p:nvPr/>
        </p:nvSpPr>
        <p:spPr>
          <a:xfrm>
            <a:off x="7996311" y="2795072"/>
            <a:ext cx="34295" cy="1320371"/>
          </a:xfrm>
          <a:custGeom>
            <a:avLst/>
            <a:gdLst/>
            <a:ahLst/>
            <a:cxnLst/>
            <a:rect l="l" t="t" r="r" b="b"/>
            <a:pathLst>
              <a:path w="34295" h="1320371">
                <a:moveTo>
                  <a:pt x="34295" y="0"/>
                </a:moveTo>
                <a:lnTo>
                  <a:pt x="34295" y="0"/>
                </a:lnTo>
                <a:lnTo>
                  <a:pt x="34295" y="1320371"/>
                </a:lnTo>
                <a:lnTo>
                  <a:pt x="34295" y="1320371"/>
                </a:lnTo>
                <a:cubicBezTo>
                  <a:pt x="15355" y="1320371"/>
                  <a:pt x="0" y="1305017"/>
                  <a:pt x="0" y="1286076"/>
                </a:cubicBezTo>
                <a:lnTo>
                  <a:pt x="0" y="34295"/>
                </a:lnTo>
                <a:cubicBezTo>
                  <a:pt x="0" y="15355"/>
                  <a:pt x="15355" y="0"/>
                  <a:pt x="34295" y="0"/>
                </a:cubicBezTo>
                <a:close/>
              </a:path>
            </a:pathLst>
          </a:custGeom>
          <a:solidFill>
            <a:srgbClr val="8B4513"/>
          </a:solidFill>
          <a:ln/>
        </p:spPr>
      </p:sp>
      <p:sp>
        <p:nvSpPr>
          <p:cNvPr id="13" name="Shape 10"/>
          <p:cNvSpPr/>
          <p:nvPr/>
        </p:nvSpPr>
        <p:spPr>
          <a:xfrm>
            <a:off x="8152784" y="2975122"/>
            <a:ext cx="192911" cy="154329"/>
          </a:xfrm>
          <a:custGeom>
            <a:avLst/>
            <a:gdLst/>
            <a:ahLst/>
            <a:cxnLst/>
            <a:rect l="l" t="t" r="r" b="b"/>
            <a:pathLst>
              <a:path w="192911" h="154329">
                <a:moveTo>
                  <a:pt x="173620" y="14468"/>
                </a:moveTo>
                <a:cubicBezTo>
                  <a:pt x="173620" y="11123"/>
                  <a:pt x="171902" y="8018"/>
                  <a:pt x="169039" y="6270"/>
                </a:cubicBezTo>
                <a:cubicBezTo>
                  <a:pt x="166175" y="4521"/>
                  <a:pt x="162648" y="4341"/>
                  <a:pt x="159664" y="5848"/>
                </a:cubicBezTo>
                <a:lnTo>
                  <a:pt x="124639" y="23360"/>
                </a:lnTo>
                <a:lnTo>
                  <a:pt x="70563" y="5305"/>
                </a:lnTo>
                <a:cubicBezTo>
                  <a:pt x="68122" y="4491"/>
                  <a:pt x="65499" y="4672"/>
                  <a:pt x="63209" y="5817"/>
                </a:cubicBezTo>
                <a:lnTo>
                  <a:pt x="24626" y="25109"/>
                </a:lnTo>
                <a:cubicBezTo>
                  <a:pt x="21341" y="26766"/>
                  <a:pt x="19291" y="30112"/>
                  <a:pt x="19291" y="33759"/>
                </a:cubicBezTo>
                <a:lnTo>
                  <a:pt x="19291" y="139861"/>
                </a:lnTo>
                <a:cubicBezTo>
                  <a:pt x="19291" y="143207"/>
                  <a:pt x="21009" y="146311"/>
                  <a:pt x="23873" y="148059"/>
                </a:cubicBezTo>
                <a:cubicBezTo>
                  <a:pt x="26736" y="149808"/>
                  <a:pt x="30263" y="149989"/>
                  <a:pt x="33247" y="148481"/>
                </a:cubicBezTo>
                <a:lnTo>
                  <a:pt x="68242" y="130969"/>
                </a:lnTo>
                <a:lnTo>
                  <a:pt x="120479" y="148391"/>
                </a:lnTo>
                <a:cubicBezTo>
                  <a:pt x="119183" y="146462"/>
                  <a:pt x="117917" y="144442"/>
                  <a:pt x="116681" y="142393"/>
                </a:cubicBezTo>
                <a:cubicBezTo>
                  <a:pt x="113366" y="136877"/>
                  <a:pt x="110080" y="130547"/>
                  <a:pt x="107639" y="123765"/>
                </a:cubicBezTo>
                <a:lnTo>
                  <a:pt x="77134" y="113607"/>
                </a:lnTo>
                <a:lnTo>
                  <a:pt x="77134" y="27852"/>
                </a:lnTo>
                <a:lnTo>
                  <a:pt x="115717" y="40722"/>
                </a:lnTo>
                <a:lnTo>
                  <a:pt x="115717" y="70654"/>
                </a:lnTo>
                <a:cubicBezTo>
                  <a:pt x="125061" y="59863"/>
                  <a:pt x="138926" y="53051"/>
                  <a:pt x="154299" y="53051"/>
                </a:cubicBezTo>
                <a:cubicBezTo>
                  <a:pt x="161111" y="53051"/>
                  <a:pt x="167622" y="54377"/>
                  <a:pt x="173590" y="56818"/>
                </a:cubicBezTo>
                <a:lnTo>
                  <a:pt x="173620" y="14468"/>
                </a:lnTo>
                <a:close/>
                <a:moveTo>
                  <a:pt x="154329" y="67519"/>
                </a:moveTo>
                <a:cubicBezTo>
                  <a:pt x="134345" y="67519"/>
                  <a:pt x="118158" y="83434"/>
                  <a:pt x="118158" y="103057"/>
                </a:cubicBezTo>
                <a:cubicBezTo>
                  <a:pt x="118158" y="123825"/>
                  <a:pt x="137480" y="148391"/>
                  <a:pt x="147879" y="160116"/>
                </a:cubicBezTo>
                <a:cubicBezTo>
                  <a:pt x="151375" y="164035"/>
                  <a:pt x="157313" y="164035"/>
                  <a:pt x="160810" y="160116"/>
                </a:cubicBezTo>
                <a:cubicBezTo>
                  <a:pt x="171209" y="148391"/>
                  <a:pt x="190530" y="123825"/>
                  <a:pt x="190530" y="103057"/>
                </a:cubicBezTo>
                <a:cubicBezTo>
                  <a:pt x="190530" y="83434"/>
                  <a:pt x="174344" y="67519"/>
                  <a:pt x="154359" y="67519"/>
                </a:cubicBezTo>
                <a:close/>
                <a:moveTo>
                  <a:pt x="142272" y="103690"/>
                </a:moveTo>
                <a:cubicBezTo>
                  <a:pt x="142272" y="97035"/>
                  <a:pt x="147675" y="91633"/>
                  <a:pt x="154329" y="91633"/>
                </a:cubicBezTo>
                <a:cubicBezTo>
                  <a:pt x="160984" y="91633"/>
                  <a:pt x="166386" y="97035"/>
                  <a:pt x="166386" y="103690"/>
                </a:cubicBezTo>
                <a:cubicBezTo>
                  <a:pt x="166386" y="110344"/>
                  <a:pt x="160984" y="115747"/>
                  <a:pt x="154329" y="115747"/>
                </a:cubicBezTo>
                <a:cubicBezTo>
                  <a:pt x="147675" y="115747"/>
                  <a:pt x="142272" y="110344"/>
                  <a:pt x="142272" y="103690"/>
                </a:cubicBezTo>
                <a:close/>
              </a:path>
            </a:pathLst>
          </a:custGeom>
          <a:solidFill>
            <a:srgbClr val="8B4513"/>
          </a:solidFill>
          <a:ln/>
        </p:spPr>
      </p:sp>
      <p:sp>
        <p:nvSpPr>
          <p:cNvPr id="14" name="Text 11"/>
          <p:cNvSpPr/>
          <p:nvPr/>
        </p:nvSpPr>
        <p:spPr>
          <a:xfrm>
            <a:off x="8393253" y="2923679"/>
            <a:ext cx="3446684" cy="240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15" b="1" dirty="0">
                <a:solidFill>
                  <a:srgbClr val="1F2937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Key Decision Points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8150640" y="3292354"/>
            <a:ext cx="205772" cy="205772"/>
          </a:xfrm>
          <a:custGeom>
            <a:avLst/>
            <a:gdLst/>
            <a:ahLst/>
            <a:cxnLst/>
            <a:rect l="l" t="t" r="r" b="b"/>
            <a:pathLst>
              <a:path w="205772" h="205772">
                <a:moveTo>
                  <a:pt x="102886" y="0"/>
                </a:moveTo>
                <a:lnTo>
                  <a:pt x="102886" y="0"/>
                </a:lnTo>
                <a:cubicBezTo>
                  <a:pt x="159670" y="0"/>
                  <a:pt x="205772" y="46102"/>
                  <a:pt x="205772" y="102886"/>
                </a:cubicBezTo>
                <a:lnTo>
                  <a:pt x="205772" y="102886"/>
                </a:lnTo>
                <a:cubicBezTo>
                  <a:pt x="205772" y="159670"/>
                  <a:pt x="159670" y="205772"/>
                  <a:pt x="102886" y="205772"/>
                </a:cubicBezTo>
                <a:lnTo>
                  <a:pt x="102886" y="205772"/>
                </a:lnTo>
                <a:cubicBezTo>
                  <a:pt x="46102" y="205772"/>
                  <a:pt x="0" y="159670"/>
                  <a:pt x="0" y="102886"/>
                </a:cubicBezTo>
                <a:lnTo>
                  <a:pt x="0" y="102886"/>
                </a:lnTo>
                <a:cubicBezTo>
                  <a:pt x="0" y="46102"/>
                  <a:pt x="46102" y="0"/>
                  <a:pt x="102886" y="0"/>
                </a:cubicBezTo>
                <a:close/>
              </a:path>
            </a:pathLst>
          </a:custGeom>
          <a:solidFill>
            <a:srgbClr val="8B4513"/>
          </a:solidFill>
          <a:ln/>
        </p:spPr>
      </p:sp>
      <p:sp>
        <p:nvSpPr>
          <p:cNvPr id="16" name="Text 13"/>
          <p:cNvSpPr/>
          <p:nvPr/>
        </p:nvSpPr>
        <p:spPr>
          <a:xfrm>
            <a:off x="8120632" y="3292354"/>
            <a:ext cx="265789" cy="2057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45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8425003" y="3275207"/>
            <a:ext cx="3360945" cy="4115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0" b="1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Workshop Selection:</a:t>
            </a:r>
            <a:r>
              <a:rPr lang="en-US" sz="1080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The user chooses among 3 cultural experiences based on their preference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8150640" y="3772489"/>
            <a:ext cx="205772" cy="205772"/>
          </a:xfrm>
          <a:custGeom>
            <a:avLst/>
            <a:gdLst/>
            <a:ahLst/>
            <a:cxnLst/>
            <a:rect l="l" t="t" r="r" b="b"/>
            <a:pathLst>
              <a:path w="205772" h="205772">
                <a:moveTo>
                  <a:pt x="102886" y="0"/>
                </a:moveTo>
                <a:lnTo>
                  <a:pt x="102886" y="0"/>
                </a:lnTo>
                <a:cubicBezTo>
                  <a:pt x="159670" y="0"/>
                  <a:pt x="205772" y="46102"/>
                  <a:pt x="205772" y="102886"/>
                </a:cubicBezTo>
                <a:lnTo>
                  <a:pt x="205772" y="102886"/>
                </a:lnTo>
                <a:cubicBezTo>
                  <a:pt x="205772" y="159670"/>
                  <a:pt x="159670" y="205772"/>
                  <a:pt x="102886" y="205772"/>
                </a:cubicBezTo>
                <a:lnTo>
                  <a:pt x="102886" y="205772"/>
                </a:lnTo>
                <a:cubicBezTo>
                  <a:pt x="46102" y="205772"/>
                  <a:pt x="0" y="159670"/>
                  <a:pt x="0" y="102886"/>
                </a:cubicBezTo>
                <a:lnTo>
                  <a:pt x="0" y="102886"/>
                </a:lnTo>
                <a:cubicBezTo>
                  <a:pt x="0" y="46102"/>
                  <a:pt x="46102" y="0"/>
                  <a:pt x="102886" y="0"/>
                </a:cubicBezTo>
                <a:close/>
              </a:path>
            </a:pathLst>
          </a:custGeom>
          <a:solidFill>
            <a:srgbClr val="8B4513"/>
          </a:solidFill>
          <a:ln/>
        </p:spPr>
      </p:sp>
      <p:sp>
        <p:nvSpPr>
          <p:cNvPr id="19" name="Text 16"/>
          <p:cNvSpPr/>
          <p:nvPr/>
        </p:nvSpPr>
        <p:spPr>
          <a:xfrm>
            <a:off x="8120632" y="3772489"/>
            <a:ext cx="265789" cy="2057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45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8425003" y="3755342"/>
            <a:ext cx="3223764" cy="2057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0" b="1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Apply Decision:</a:t>
            </a:r>
            <a:r>
              <a:rPr lang="en-US" sz="1080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After viewing tutor profiles and details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7996311" y="4218329"/>
            <a:ext cx="3858228" cy="1474700"/>
          </a:xfrm>
          <a:custGeom>
            <a:avLst/>
            <a:gdLst/>
            <a:ahLst/>
            <a:cxnLst/>
            <a:rect l="l" t="t" r="r" b="b"/>
            <a:pathLst>
              <a:path w="3858228" h="1474700">
                <a:moveTo>
                  <a:pt x="34295" y="0"/>
                </a:moveTo>
                <a:lnTo>
                  <a:pt x="3755338" y="0"/>
                </a:lnTo>
                <a:cubicBezTo>
                  <a:pt x="3812162" y="0"/>
                  <a:pt x="3858228" y="46065"/>
                  <a:pt x="3858228" y="102890"/>
                </a:cubicBezTo>
                <a:lnTo>
                  <a:pt x="3858228" y="1371811"/>
                </a:lnTo>
                <a:cubicBezTo>
                  <a:pt x="3858228" y="1428635"/>
                  <a:pt x="3812162" y="1474700"/>
                  <a:pt x="3755338" y="1474700"/>
                </a:cubicBezTo>
                <a:lnTo>
                  <a:pt x="34295" y="1474700"/>
                </a:lnTo>
                <a:cubicBezTo>
                  <a:pt x="15355" y="1474700"/>
                  <a:pt x="0" y="1459346"/>
                  <a:pt x="0" y="1440405"/>
                </a:cubicBezTo>
                <a:lnTo>
                  <a:pt x="0" y="34295"/>
                </a:lnTo>
                <a:cubicBezTo>
                  <a:pt x="0" y="15367"/>
                  <a:pt x="15367" y="0"/>
                  <a:pt x="3429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28608" dist="85738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2" name="Shape 19"/>
          <p:cNvSpPr/>
          <p:nvPr/>
        </p:nvSpPr>
        <p:spPr>
          <a:xfrm>
            <a:off x="7996311" y="4218329"/>
            <a:ext cx="34295" cy="1474700"/>
          </a:xfrm>
          <a:custGeom>
            <a:avLst/>
            <a:gdLst/>
            <a:ahLst/>
            <a:cxnLst/>
            <a:rect l="l" t="t" r="r" b="b"/>
            <a:pathLst>
              <a:path w="34295" h="1474700">
                <a:moveTo>
                  <a:pt x="34295" y="0"/>
                </a:moveTo>
                <a:lnTo>
                  <a:pt x="34295" y="0"/>
                </a:lnTo>
                <a:lnTo>
                  <a:pt x="34295" y="1474700"/>
                </a:lnTo>
                <a:lnTo>
                  <a:pt x="34295" y="1474700"/>
                </a:lnTo>
                <a:cubicBezTo>
                  <a:pt x="15355" y="1474700"/>
                  <a:pt x="0" y="1459346"/>
                  <a:pt x="0" y="1440405"/>
                </a:cubicBezTo>
                <a:lnTo>
                  <a:pt x="0" y="34295"/>
                </a:lnTo>
                <a:cubicBezTo>
                  <a:pt x="0" y="15355"/>
                  <a:pt x="15355" y="0"/>
                  <a:pt x="34295" y="0"/>
                </a:cubicBezTo>
                <a:close/>
              </a:path>
            </a:pathLst>
          </a:custGeom>
          <a:solidFill>
            <a:srgbClr val="065F46"/>
          </a:solidFill>
          <a:ln/>
        </p:spPr>
      </p:sp>
      <p:sp>
        <p:nvSpPr>
          <p:cNvPr id="23" name="Shape 20"/>
          <p:cNvSpPr/>
          <p:nvPr/>
        </p:nvSpPr>
        <p:spPr>
          <a:xfrm>
            <a:off x="8172075" y="4398380"/>
            <a:ext cx="154329" cy="154329"/>
          </a:xfrm>
          <a:custGeom>
            <a:avLst/>
            <a:gdLst/>
            <a:ahLst/>
            <a:cxnLst/>
            <a:rect l="l" t="t" r="r" b="b"/>
            <a:pathLst>
              <a:path w="154329" h="154329">
                <a:moveTo>
                  <a:pt x="77165" y="0"/>
                </a:moveTo>
                <a:cubicBezTo>
                  <a:pt x="119753" y="0"/>
                  <a:pt x="154329" y="34576"/>
                  <a:pt x="154329" y="77165"/>
                </a:cubicBezTo>
                <a:cubicBezTo>
                  <a:pt x="154329" y="119753"/>
                  <a:pt x="119753" y="154329"/>
                  <a:pt x="77165" y="154329"/>
                </a:cubicBezTo>
                <a:cubicBezTo>
                  <a:pt x="34576" y="154329"/>
                  <a:pt x="0" y="119753"/>
                  <a:pt x="0" y="77165"/>
                </a:cubicBezTo>
                <a:cubicBezTo>
                  <a:pt x="0" y="34576"/>
                  <a:pt x="34576" y="0"/>
                  <a:pt x="77165" y="0"/>
                </a:cubicBezTo>
                <a:close/>
                <a:moveTo>
                  <a:pt x="69930" y="36171"/>
                </a:moveTo>
                <a:lnTo>
                  <a:pt x="69930" y="77165"/>
                </a:lnTo>
                <a:cubicBezTo>
                  <a:pt x="69930" y="79576"/>
                  <a:pt x="71136" y="81837"/>
                  <a:pt x="73156" y="83193"/>
                </a:cubicBezTo>
                <a:lnTo>
                  <a:pt x="102092" y="102484"/>
                </a:lnTo>
                <a:cubicBezTo>
                  <a:pt x="105408" y="104715"/>
                  <a:pt x="109899" y="103810"/>
                  <a:pt x="112130" y="100465"/>
                </a:cubicBezTo>
                <a:cubicBezTo>
                  <a:pt x="114360" y="97119"/>
                  <a:pt x="113456" y="92658"/>
                  <a:pt x="110110" y="90427"/>
                </a:cubicBezTo>
                <a:lnTo>
                  <a:pt x="84399" y="73306"/>
                </a:lnTo>
                <a:lnTo>
                  <a:pt x="84399" y="36171"/>
                </a:lnTo>
                <a:cubicBezTo>
                  <a:pt x="84399" y="32162"/>
                  <a:pt x="81173" y="28937"/>
                  <a:pt x="77165" y="28937"/>
                </a:cubicBezTo>
                <a:cubicBezTo>
                  <a:pt x="73156" y="28937"/>
                  <a:pt x="69930" y="32162"/>
                  <a:pt x="69930" y="36171"/>
                </a:cubicBezTo>
                <a:close/>
              </a:path>
            </a:pathLst>
          </a:custGeom>
          <a:solidFill>
            <a:srgbClr val="065F46"/>
          </a:solidFill>
          <a:ln/>
        </p:spPr>
      </p:sp>
      <p:sp>
        <p:nvSpPr>
          <p:cNvPr id="24" name="Text 21"/>
          <p:cNvSpPr/>
          <p:nvPr/>
        </p:nvSpPr>
        <p:spPr>
          <a:xfrm>
            <a:off x="8347839" y="4355511"/>
            <a:ext cx="3446684" cy="240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15" b="1" dirty="0">
                <a:solidFill>
                  <a:srgbClr val="1F2937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Journey Metrics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8150640" y="4715612"/>
            <a:ext cx="728776" cy="2057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0" dirty="0">
                <a:solidFill>
                  <a:srgbClr val="1F2937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Total Steps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11129380" y="4698464"/>
            <a:ext cx="660186" cy="240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15" b="1" dirty="0">
                <a:solidFill>
                  <a:srgbClr val="0066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 actions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8150640" y="5024270"/>
            <a:ext cx="660186" cy="2057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0" dirty="0">
                <a:solidFill>
                  <a:srgbClr val="1F2937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Avg. Time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10903647" y="5007122"/>
            <a:ext cx="883105" cy="240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15" b="1" dirty="0">
                <a:solidFill>
                  <a:srgbClr val="8B451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3-5 minutes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8150640" y="5332928"/>
            <a:ext cx="754498" cy="2057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0" dirty="0">
                <a:solidFill>
                  <a:srgbClr val="1F2937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Click Depth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10899092" y="5315781"/>
            <a:ext cx="891679" cy="240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15" b="1" dirty="0">
                <a:solidFill>
                  <a:srgbClr val="065F4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 clicks max</a:t>
            </a: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>
            <a:off x="7983450" y="5800203"/>
            <a:ext cx="3866802" cy="865958"/>
          </a:xfrm>
          <a:custGeom>
            <a:avLst/>
            <a:gdLst/>
            <a:ahLst/>
            <a:cxnLst/>
            <a:rect l="l" t="t" r="r" b="b"/>
            <a:pathLst>
              <a:path w="3866802" h="865958">
                <a:moveTo>
                  <a:pt x="102884" y="0"/>
                </a:moveTo>
                <a:lnTo>
                  <a:pt x="3763917" y="0"/>
                </a:lnTo>
                <a:cubicBezTo>
                  <a:pt x="3820739" y="0"/>
                  <a:pt x="3866802" y="46063"/>
                  <a:pt x="3866802" y="102884"/>
                </a:cubicBezTo>
                <a:lnTo>
                  <a:pt x="3866802" y="763073"/>
                </a:lnTo>
                <a:cubicBezTo>
                  <a:pt x="3866802" y="819895"/>
                  <a:pt x="3820739" y="865958"/>
                  <a:pt x="3763917" y="865958"/>
                </a:cubicBezTo>
                <a:lnTo>
                  <a:pt x="102884" y="865958"/>
                </a:lnTo>
                <a:cubicBezTo>
                  <a:pt x="46063" y="865958"/>
                  <a:pt x="0" y="819895"/>
                  <a:pt x="0" y="763073"/>
                </a:cubicBezTo>
                <a:lnTo>
                  <a:pt x="0" y="102884"/>
                </a:lnTo>
                <a:cubicBezTo>
                  <a:pt x="0" y="46101"/>
                  <a:pt x="46101" y="0"/>
                  <a:pt x="102884" y="0"/>
                </a:cubicBezTo>
                <a:close/>
              </a:path>
            </a:pathLst>
          </a:custGeom>
          <a:solidFill>
            <a:srgbClr val="006600">
              <a:alpha val="5098"/>
            </a:srgbClr>
          </a:solidFill>
          <a:ln w="12700">
            <a:solidFill>
              <a:srgbClr val="006600">
                <a:alpha val="20000"/>
              </a:srgbClr>
            </a:solidFill>
            <a:prstDash val="solid"/>
          </a:ln>
        </p:spPr>
      </p:sp>
      <p:sp>
        <p:nvSpPr>
          <p:cNvPr id="32" name="Shape 29"/>
          <p:cNvSpPr/>
          <p:nvPr/>
        </p:nvSpPr>
        <p:spPr>
          <a:xfrm>
            <a:off x="8142066" y="5975966"/>
            <a:ext cx="128608" cy="171477"/>
          </a:xfrm>
          <a:custGeom>
            <a:avLst/>
            <a:gdLst/>
            <a:ahLst/>
            <a:cxnLst/>
            <a:rect l="l" t="t" r="r" b="b"/>
            <a:pathLst>
              <a:path w="128608" h="171477">
                <a:moveTo>
                  <a:pt x="98097" y="128608"/>
                </a:moveTo>
                <a:cubicBezTo>
                  <a:pt x="100542" y="121139"/>
                  <a:pt x="105431" y="114374"/>
                  <a:pt x="110958" y="108546"/>
                </a:cubicBezTo>
                <a:cubicBezTo>
                  <a:pt x="121909" y="97025"/>
                  <a:pt x="128608" y="81451"/>
                  <a:pt x="128608" y="64304"/>
                </a:cubicBezTo>
                <a:cubicBezTo>
                  <a:pt x="128608" y="28803"/>
                  <a:pt x="99805" y="0"/>
                  <a:pt x="64304" y="0"/>
                </a:cubicBezTo>
                <a:cubicBezTo>
                  <a:pt x="28803" y="0"/>
                  <a:pt x="0" y="28803"/>
                  <a:pt x="0" y="64304"/>
                </a:cubicBezTo>
                <a:cubicBezTo>
                  <a:pt x="0" y="81451"/>
                  <a:pt x="6698" y="97025"/>
                  <a:pt x="17650" y="108546"/>
                </a:cubicBezTo>
                <a:cubicBezTo>
                  <a:pt x="23176" y="114374"/>
                  <a:pt x="28099" y="121139"/>
                  <a:pt x="30511" y="128608"/>
                </a:cubicBezTo>
                <a:lnTo>
                  <a:pt x="98063" y="128608"/>
                </a:lnTo>
                <a:close/>
                <a:moveTo>
                  <a:pt x="96456" y="144684"/>
                </a:moveTo>
                <a:lnTo>
                  <a:pt x="32152" y="144684"/>
                </a:lnTo>
                <a:lnTo>
                  <a:pt x="32152" y="150042"/>
                </a:lnTo>
                <a:cubicBezTo>
                  <a:pt x="32152" y="164845"/>
                  <a:pt x="44142" y="176835"/>
                  <a:pt x="58945" y="176835"/>
                </a:cubicBezTo>
                <a:lnTo>
                  <a:pt x="69662" y="176835"/>
                </a:lnTo>
                <a:cubicBezTo>
                  <a:pt x="84466" y="176835"/>
                  <a:pt x="96456" y="164845"/>
                  <a:pt x="96456" y="150042"/>
                </a:cubicBezTo>
                <a:lnTo>
                  <a:pt x="96456" y="144684"/>
                </a:lnTo>
                <a:close/>
                <a:moveTo>
                  <a:pt x="61624" y="37511"/>
                </a:moveTo>
                <a:cubicBezTo>
                  <a:pt x="48295" y="37511"/>
                  <a:pt x="37511" y="48295"/>
                  <a:pt x="37511" y="61624"/>
                </a:cubicBezTo>
                <a:cubicBezTo>
                  <a:pt x="37511" y="66079"/>
                  <a:pt x="33927" y="69662"/>
                  <a:pt x="29473" y="69662"/>
                </a:cubicBezTo>
                <a:cubicBezTo>
                  <a:pt x="25018" y="69662"/>
                  <a:pt x="21435" y="66079"/>
                  <a:pt x="21435" y="61624"/>
                </a:cubicBezTo>
                <a:cubicBezTo>
                  <a:pt x="21435" y="39420"/>
                  <a:pt x="39420" y="21435"/>
                  <a:pt x="61624" y="21435"/>
                </a:cubicBezTo>
                <a:cubicBezTo>
                  <a:pt x="66079" y="21435"/>
                  <a:pt x="69662" y="25018"/>
                  <a:pt x="69662" y="29473"/>
                </a:cubicBezTo>
                <a:cubicBezTo>
                  <a:pt x="69662" y="33927"/>
                  <a:pt x="66079" y="37511"/>
                  <a:pt x="61624" y="37511"/>
                </a:cubicBezTo>
                <a:close/>
              </a:path>
            </a:pathLst>
          </a:custGeom>
          <a:solidFill>
            <a:srgbClr val="006600"/>
          </a:solidFill>
          <a:ln/>
        </p:spPr>
      </p:sp>
      <p:sp>
        <p:nvSpPr>
          <p:cNvPr id="33" name="Text 30"/>
          <p:cNvSpPr/>
          <p:nvPr/>
        </p:nvSpPr>
        <p:spPr>
          <a:xfrm>
            <a:off x="8393253" y="5941671"/>
            <a:ext cx="3378093" cy="2057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0" b="1" dirty="0">
                <a:solidFill>
                  <a:srgbClr val="1F2937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UX Best Practice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8393253" y="6181738"/>
            <a:ext cx="3369519" cy="3429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5" dirty="0">
                <a:solidFill>
                  <a:srgbClr val="1F2937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Clear navigation within 3 clicks ensures high completion rates and user satisfaction.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7784" y="87942"/>
            <a:ext cx="11616378" cy="1918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00" b="1" kern="0" spc="101" dirty="0">
                <a:solidFill>
                  <a:srgbClr val="0066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DONATION SYSTEM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319790" y="439712"/>
            <a:ext cx="11696325" cy="319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66" b="1" dirty="0">
                <a:solidFill>
                  <a:srgbClr val="1F2937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User Journey: Donation Flow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19790" y="827269"/>
            <a:ext cx="11624372" cy="2238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3" dirty="0">
                <a:solidFill>
                  <a:srgbClr val="1F2937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UML Sequence Diagram showing system interactions and data flow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19790" y="1200150"/>
            <a:ext cx="8050717" cy="5531433"/>
          </a:xfrm>
          <a:custGeom>
            <a:avLst/>
            <a:gdLst/>
            <a:ahLst/>
            <a:cxnLst/>
            <a:rect l="l" t="t" r="r" b="b"/>
            <a:pathLst>
              <a:path w="8050717" h="6539709">
                <a:moveTo>
                  <a:pt x="127917" y="0"/>
                </a:moveTo>
                <a:lnTo>
                  <a:pt x="7922801" y="0"/>
                </a:lnTo>
                <a:cubicBezTo>
                  <a:pt x="7993447" y="0"/>
                  <a:pt x="8050717" y="57270"/>
                  <a:pt x="8050717" y="127917"/>
                </a:cubicBezTo>
                <a:lnTo>
                  <a:pt x="8050717" y="6411792"/>
                </a:lnTo>
                <a:cubicBezTo>
                  <a:pt x="8050717" y="6482439"/>
                  <a:pt x="7993447" y="6539709"/>
                  <a:pt x="7922801" y="6539709"/>
                </a:cubicBezTo>
                <a:lnTo>
                  <a:pt x="127917" y="6539709"/>
                </a:lnTo>
                <a:cubicBezTo>
                  <a:pt x="57270" y="6539709"/>
                  <a:pt x="0" y="6482439"/>
                  <a:pt x="0" y="6411792"/>
                </a:cubicBezTo>
                <a:lnTo>
                  <a:pt x="0" y="127917"/>
                </a:lnTo>
                <a:cubicBezTo>
                  <a:pt x="0" y="57318"/>
                  <a:pt x="57318" y="0"/>
                  <a:pt x="127917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99869" dist="159895" dir="5400000" algn="bl" rotWithShape="0">
              <a:srgbClr val="000000">
                <a:alpha val="10196"/>
              </a:srgbClr>
            </a:outerShdw>
          </a:effectLst>
        </p:spPr>
      </p:sp>
      <p:pic>
        <p:nvPicPr>
          <p:cNvPr id="6" name="Image 0" descr="https://kimi-img.moonshot.cn/pub/slides/26-01-27-17:01:38-d5s7tsmf5ku96bi9v7l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7863" y="1063302"/>
            <a:ext cx="7961111" cy="5292527"/>
          </a:xfrm>
          <a:prstGeom prst="roundRect">
            <a:avLst>
              <a:gd name="adj" fmla="val 0"/>
            </a:avLst>
          </a:prstGeom>
        </p:spPr>
      </p:pic>
      <p:sp>
        <p:nvSpPr>
          <p:cNvPr id="7" name="Shape 4"/>
          <p:cNvSpPr/>
          <p:nvPr/>
        </p:nvSpPr>
        <p:spPr>
          <a:xfrm>
            <a:off x="8533026" y="1216420"/>
            <a:ext cx="3341807" cy="1199213"/>
          </a:xfrm>
          <a:custGeom>
            <a:avLst/>
            <a:gdLst/>
            <a:ahLst/>
            <a:cxnLst/>
            <a:rect l="l" t="t" r="r" b="b"/>
            <a:pathLst>
              <a:path w="3341807" h="1199213">
                <a:moveTo>
                  <a:pt x="95937" y="0"/>
                </a:moveTo>
                <a:lnTo>
                  <a:pt x="3245870" y="0"/>
                </a:lnTo>
                <a:cubicBezTo>
                  <a:pt x="3298855" y="0"/>
                  <a:pt x="3341807" y="42952"/>
                  <a:pt x="3341807" y="95937"/>
                </a:cubicBezTo>
                <a:lnTo>
                  <a:pt x="3341807" y="1103276"/>
                </a:lnTo>
                <a:cubicBezTo>
                  <a:pt x="3341807" y="1156261"/>
                  <a:pt x="3298855" y="1199213"/>
                  <a:pt x="3245870" y="1199213"/>
                </a:cubicBezTo>
                <a:lnTo>
                  <a:pt x="95937" y="1199213"/>
                </a:lnTo>
                <a:cubicBezTo>
                  <a:pt x="42952" y="1199213"/>
                  <a:pt x="0" y="1156261"/>
                  <a:pt x="0" y="1103276"/>
                </a:cubicBezTo>
                <a:lnTo>
                  <a:pt x="0" y="95937"/>
                </a:lnTo>
                <a:cubicBezTo>
                  <a:pt x="0" y="42988"/>
                  <a:pt x="42988" y="0"/>
                  <a:pt x="95937" y="0"/>
                </a:cubicBezTo>
                <a:close/>
              </a:path>
            </a:pathLst>
          </a:custGeom>
          <a:gradFill flip="none" rotWithShape="1">
            <a:gsLst>
              <a:gs pos="0">
                <a:srgbClr val="8B4513"/>
              </a:gs>
              <a:gs pos="100000">
                <a:srgbClr val="A0522D"/>
              </a:gs>
            </a:gsLst>
            <a:lin ang="2700000" scaled="1"/>
          </a:gradFill>
          <a:ln/>
        </p:spPr>
      </p:sp>
      <p:sp>
        <p:nvSpPr>
          <p:cNvPr id="8" name="Shape 5"/>
          <p:cNvSpPr/>
          <p:nvPr/>
        </p:nvSpPr>
        <p:spPr>
          <a:xfrm>
            <a:off x="8692921" y="1321290"/>
            <a:ext cx="215858" cy="191874"/>
          </a:xfrm>
          <a:custGeom>
            <a:avLst/>
            <a:gdLst/>
            <a:ahLst/>
            <a:cxnLst/>
            <a:rect l="l" t="t" r="r" b="b"/>
            <a:pathLst>
              <a:path w="215858" h="191874">
                <a:moveTo>
                  <a:pt x="107929" y="-5996"/>
                </a:moveTo>
                <a:cubicBezTo>
                  <a:pt x="102945" y="-5996"/>
                  <a:pt x="98935" y="-1986"/>
                  <a:pt x="98935" y="2998"/>
                </a:cubicBezTo>
                <a:lnTo>
                  <a:pt x="98935" y="7495"/>
                </a:lnTo>
                <a:lnTo>
                  <a:pt x="98261" y="7495"/>
                </a:lnTo>
                <a:cubicBezTo>
                  <a:pt x="84545" y="7495"/>
                  <a:pt x="73452" y="18625"/>
                  <a:pt x="73452" y="32304"/>
                </a:cubicBezTo>
                <a:cubicBezTo>
                  <a:pt x="73452" y="44821"/>
                  <a:pt x="82783" y="55389"/>
                  <a:pt x="95188" y="56925"/>
                </a:cubicBezTo>
                <a:lnTo>
                  <a:pt x="118048" y="59773"/>
                </a:lnTo>
                <a:cubicBezTo>
                  <a:pt x="119959" y="59998"/>
                  <a:pt x="121420" y="61647"/>
                  <a:pt x="121420" y="63596"/>
                </a:cubicBezTo>
                <a:cubicBezTo>
                  <a:pt x="121420" y="65732"/>
                  <a:pt x="119696" y="67418"/>
                  <a:pt x="117598" y="67418"/>
                </a:cubicBezTo>
                <a:lnTo>
                  <a:pt x="89941" y="67456"/>
                </a:lnTo>
                <a:cubicBezTo>
                  <a:pt x="84132" y="67456"/>
                  <a:pt x="79448" y="72140"/>
                  <a:pt x="79448" y="77949"/>
                </a:cubicBezTo>
                <a:cubicBezTo>
                  <a:pt x="79448" y="83758"/>
                  <a:pt x="84132" y="88442"/>
                  <a:pt x="89941" y="88442"/>
                </a:cubicBezTo>
                <a:lnTo>
                  <a:pt x="98935" y="88442"/>
                </a:lnTo>
                <a:lnTo>
                  <a:pt x="98935" y="92939"/>
                </a:lnTo>
                <a:cubicBezTo>
                  <a:pt x="98935" y="97923"/>
                  <a:pt x="102945" y="101933"/>
                  <a:pt x="107929" y="101933"/>
                </a:cubicBezTo>
                <a:cubicBezTo>
                  <a:pt x="112913" y="101933"/>
                  <a:pt x="116923" y="97923"/>
                  <a:pt x="116923" y="92939"/>
                </a:cubicBezTo>
                <a:lnTo>
                  <a:pt x="116923" y="88442"/>
                </a:lnTo>
                <a:lnTo>
                  <a:pt x="117598" y="88442"/>
                </a:lnTo>
                <a:cubicBezTo>
                  <a:pt x="131314" y="88442"/>
                  <a:pt x="142407" y="77312"/>
                  <a:pt x="142407" y="63633"/>
                </a:cubicBezTo>
                <a:cubicBezTo>
                  <a:pt x="142407" y="51116"/>
                  <a:pt x="133075" y="40548"/>
                  <a:pt x="120671" y="39012"/>
                </a:cubicBezTo>
                <a:lnTo>
                  <a:pt x="97811" y="36164"/>
                </a:lnTo>
                <a:cubicBezTo>
                  <a:pt x="95900" y="35939"/>
                  <a:pt x="94438" y="34290"/>
                  <a:pt x="94438" y="32341"/>
                </a:cubicBezTo>
                <a:cubicBezTo>
                  <a:pt x="94438" y="30205"/>
                  <a:pt x="96162" y="28519"/>
                  <a:pt x="98261" y="28519"/>
                </a:cubicBezTo>
                <a:lnTo>
                  <a:pt x="122919" y="28481"/>
                </a:lnTo>
                <a:cubicBezTo>
                  <a:pt x="128728" y="28481"/>
                  <a:pt x="133412" y="23797"/>
                  <a:pt x="133412" y="17988"/>
                </a:cubicBezTo>
                <a:cubicBezTo>
                  <a:pt x="133412" y="12180"/>
                  <a:pt x="128728" y="7495"/>
                  <a:pt x="122919" y="7495"/>
                </a:cubicBezTo>
                <a:lnTo>
                  <a:pt x="116923" y="7495"/>
                </a:lnTo>
                <a:lnTo>
                  <a:pt x="116923" y="2998"/>
                </a:lnTo>
                <a:cubicBezTo>
                  <a:pt x="116923" y="-1986"/>
                  <a:pt x="112913" y="-5996"/>
                  <a:pt x="107929" y="-5996"/>
                </a:cubicBezTo>
                <a:close/>
                <a:moveTo>
                  <a:pt x="40961" y="127979"/>
                </a:moveTo>
                <a:lnTo>
                  <a:pt x="24996" y="143906"/>
                </a:lnTo>
                <a:lnTo>
                  <a:pt x="11992" y="143906"/>
                </a:lnTo>
                <a:cubicBezTo>
                  <a:pt x="5359" y="143906"/>
                  <a:pt x="0" y="149265"/>
                  <a:pt x="0" y="155898"/>
                </a:cubicBezTo>
                <a:lnTo>
                  <a:pt x="0" y="179882"/>
                </a:lnTo>
                <a:cubicBezTo>
                  <a:pt x="0" y="186515"/>
                  <a:pt x="5359" y="191874"/>
                  <a:pt x="11992" y="191874"/>
                </a:cubicBezTo>
                <a:lnTo>
                  <a:pt x="132101" y="191874"/>
                </a:lnTo>
                <a:cubicBezTo>
                  <a:pt x="142969" y="191874"/>
                  <a:pt x="153574" y="188389"/>
                  <a:pt x="162343" y="181943"/>
                </a:cubicBezTo>
                <a:lnTo>
                  <a:pt x="209787" y="146979"/>
                </a:lnTo>
                <a:cubicBezTo>
                  <a:pt x="216458" y="142069"/>
                  <a:pt x="217882" y="132700"/>
                  <a:pt x="212973" y="126030"/>
                </a:cubicBezTo>
                <a:cubicBezTo>
                  <a:pt x="208063" y="119359"/>
                  <a:pt x="198695" y="117935"/>
                  <a:pt x="192024" y="122844"/>
                </a:cubicBezTo>
                <a:lnTo>
                  <a:pt x="147128" y="155898"/>
                </a:lnTo>
                <a:lnTo>
                  <a:pt x="104931" y="155898"/>
                </a:lnTo>
                <a:cubicBezTo>
                  <a:pt x="99947" y="155898"/>
                  <a:pt x="95937" y="151888"/>
                  <a:pt x="95937" y="146904"/>
                </a:cubicBezTo>
                <a:cubicBezTo>
                  <a:pt x="95937" y="141919"/>
                  <a:pt x="99947" y="137910"/>
                  <a:pt x="104931" y="137910"/>
                </a:cubicBezTo>
                <a:lnTo>
                  <a:pt x="131913" y="137910"/>
                </a:lnTo>
                <a:cubicBezTo>
                  <a:pt x="138547" y="137910"/>
                  <a:pt x="143906" y="132551"/>
                  <a:pt x="143906" y="125917"/>
                </a:cubicBezTo>
                <a:cubicBezTo>
                  <a:pt x="143906" y="119284"/>
                  <a:pt x="138547" y="113925"/>
                  <a:pt x="131913" y="113925"/>
                </a:cubicBezTo>
                <a:lnTo>
                  <a:pt x="74876" y="113925"/>
                </a:lnTo>
                <a:cubicBezTo>
                  <a:pt x="62172" y="113925"/>
                  <a:pt x="49955" y="118984"/>
                  <a:pt x="40961" y="127979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9" name="Text 6"/>
          <p:cNvSpPr/>
          <p:nvPr/>
        </p:nvSpPr>
        <p:spPr>
          <a:xfrm>
            <a:off x="8981168" y="1316855"/>
            <a:ext cx="1191218" cy="2238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9" b="1" dirty="0">
                <a:solidFill>
                  <a:srgbClr val="FFFFFF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Sequence Flow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8715906" y="1634116"/>
            <a:ext cx="3149933" cy="6235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7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→ Website → Server interactions showing how donation data flows through the system with validation and confirmation.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8546392" y="2512725"/>
            <a:ext cx="3325818" cy="2206552"/>
          </a:xfrm>
          <a:custGeom>
            <a:avLst/>
            <a:gdLst/>
            <a:ahLst/>
            <a:cxnLst/>
            <a:rect l="l" t="t" r="r" b="b"/>
            <a:pathLst>
              <a:path w="3325818" h="2206552">
                <a:moveTo>
                  <a:pt x="31979" y="0"/>
                </a:moveTo>
                <a:lnTo>
                  <a:pt x="3229877" y="0"/>
                </a:lnTo>
                <a:cubicBezTo>
                  <a:pt x="3282864" y="0"/>
                  <a:pt x="3325818" y="42954"/>
                  <a:pt x="3325818" y="95941"/>
                </a:cubicBezTo>
                <a:lnTo>
                  <a:pt x="3325818" y="2110611"/>
                </a:lnTo>
                <a:cubicBezTo>
                  <a:pt x="3325818" y="2163598"/>
                  <a:pt x="3282864" y="2206552"/>
                  <a:pt x="3229877" y="2206552"/>
                </a:cubicBezTo>
                <a:lnTo>
                  <a:pt x="31979" y="2206552"/>
                </a:lnTo>
                <a:cubicBezTo>
                  <a:pt x="14317" y="2206552"/>
                  <a:pt x="0" y="2192235"/>
                  <a:pt x="0" y="2174573"/>
                </a:cubicBezTo>
                <a:lnTo>
                  <a:pt x="0" y="31979"/>
                </a:lnTo>
                <a:cubicBezTo>
                  <a:pt x="0" y="14329"/>
                  <a:pt x="14329" y="0"/>
                  <a:pt x="31979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19921" dist="79948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2" name="Shape 9"/>
          <p:cNvSpPr/>
          <p:nvPr/>
        </p:nvSpPr>
        <p:spPr>
          <a:xfrm>
            <a:off x="8521033" y="2484339"/>
            <a:ext cx="31979" cy="2206552"/>
          </a:xfrm>
          <a:custGeom>
            <a:avLst/>
            <a:gdLst/>
            <a:ahLst/>
            <a:cxnLst/>
            <a:rect l="l" t="t" r="r" b="b"/>
            <a:pathLst>
              <a:path w="31979" h="2206552">
                <a:moveTo>
                  <a:pt x="31979" y="0"/>
                </a:moveTo>
                <a:lnTo>
                  <a:pt x="31979" y="0"/>
                </a:lnTo>
                <a:lnTo>
                  <a:pt x="31979" y="2206552"/>
                </a:lnTo>
                <a:lnTo>
                  <a:pt x="31979" y="2206552"/>
                </a:lnTo>
                <a:cubicBezTo>
                  <a:pt x="14317" y="2206552"/>
                  <a:pt x="0" y="2192235"/>
                  <a:pt x="0" y="2174573"/>
                </a:cubicBezTo>
                <a:lnTo>
                  <a:pt x="0" y="31979"/>
                </a:lnTo>
                <a:cubicBezTo>
                  <a:pt x="0" y="14329"/>
                  <a:pt x="14329" y="0"/>
                  <a:pt x="31979" y="0"/>
                </a:cubicBezTo>
                <a:close/>
              </a:path>
            </a:pathLst>
          </a:custGeom>
          <a:solidFill>
            <a:srgbClr val="006600"/>
          </a:solidFill>
          <a:ln/>
        </p:spPr>
      </p:sp>
      <p:sp>
        <p:nvSpPr>
          <p:cNvPr id="13" name="Shape 10"/>
          <p:cNvSpPr/>
          <p:nvPr/>
        </p:nvSpPr>
        <p:spPr>
          <a:xfrm>
            <a:off x="8708410" y="2603450"/>
            <a:ext cx="143906" cy="143906"/>
          </a:xfrm>
          <a:custGeom>
            <a:avLst/>
            <a:gdLst/>
            <a:ahLst/>
            <a:cxnLst/>
            <a:rect l="l" t="t" r="r" b="b"/>
            <a:pathLst>
              <a:path w="143906" h="143906">
                <a:moveTo>
                  <a:pt x="37607" y="10203"/>
                </a:moveTo>
                <a:cubicBezTo>
                  <a:pt x="40670" y="12339"/>
                  <a:pt x="41401" y="16555"/>
                  <a:pt x="39265" y="19590"/>
                </a:cubicBezTo>
                <a:lnTo>
                  <a:pt x="23525" y="42076"/>
                </a:lnTo>
                <a:cubicBezTo>
                  <a:pt x="22373" y="43706"/>
                  <a:pt x="20574" y="44746"/>
                  <a:pt x="18578" y="44914"/>
                </a:cubicBezTo>
                <a:cubicBezTo>
                  <a:pt x="16583" y="45083"/>
                  <a:pt x="14615" y="44408"/>
                  <a:pt x="13210" y="43003"/>
                </a:cubicBezTo>
                <a:lnTo>
                  <a:pt x="1967" y="31760"/>
                </a:lnTo>
                <a:cubicBezTo>
                  <a:pt x="-646" y="29118"/>
                  <a:pt x="-646" y="24846"/>
                  <a:pt x="1967" y="22204"/>
                </a:cubicBezTo>
                <a:cubicBezTo>
                  <a:pt x="4581" y="19562"/>
                  <a:pt x="8882" y="19590"/>
                  <a:pt x="11524" y="22204"/>
                </a:cubicBezTo>
                <a:lnTo>
                  <a:pt x="17089" y="27769"/>
                </a:lnTo>
                <a:lnTo>
                  <a:pt x="28219" y="11861"/>
                </a:lnTo>
                <a:cubicBezTo>
                  <a:pt x="30355" y="8797"/>
                  <a:pt x="34571" y="8067"/>
                  <a:pt x="37607" y="10203"/>
                </a:cubicBezTo>
                <a:close/>
                <a:moveTo>
                  <a:pt x="37607" y="55173"/>
                </a:moveTo>
                <a:cubicBezTo>
                  <a:pt x="40670" y="57309"/>
                  <a:pt x="41401" y="61525"/>
                  <a:pt x="39265" y="64561"/>
                </a:cubicBezTo>
                <a:lnTo>
                  <a:pt x="23525" y="87046"/>
                </a:lnTo>
                <a:cubicBezTo>
                  <a:pt x="22373" y="88676"/>
                  <a:pt x="20574" y="89716"/>
                  <a:pt x="18578" y="89885"/>
                </a:cubicBezTo>
                <a:cubicBezTo>
                  <a:pt x="16583" y="90053"/>
                  <a:pt x="14615" y="89379"/>
                  <a:pt x="13210" y="87974"/>
                </a:cubicBezTo>
                <a:lnTo>
                  <a:pt x="1967" y="76731"/>
                </a:lnTo>
                <a:cubicBezTo>
                  <a:pt x="-675" y="74089"/>
                  <a:pt x="-675" y="69817"/>
                  <a:pt x="1967" y="67203"/>
                </a:cubicBezTo>
                <a:cubicBezTo>
                  <a:pt x="4609" y="64589"/>
                  <a:pt x="8882" y="64561"/>
                  <a:pt x="11496" y="67203"/>
                </a:cubicBezTo>
                <a:lnTo>
                  <a:pt x="17061" y="72768"/>
                </a:lnTo>
                <a:lnTo>
                  <a:pt x="28191" y="56860"/>
                </a:lnTo>
                <a:cubicBezTo>
                  <a:pt x="30327" y="53796"/>
                  <a:pt x="34543" y="53065"/>
                  <a:pt x="37578" y="55201"/>
                </a:cubicBezTo>
                <a:close/>
                <a:moveTo>
                  <a:pt x="62959" y="26982"/>
                </a:moveTo>
                <a:cubicBezTo>
                  <a:pt x="62959" y="22007"/>
                  <a:pt x="66978" y="17988"/>
                  <a:pt x="71953" y="17988"/>
                </a:cubicBezTo>
                <a:lnTo>
                  <a:pt x="134911" y="17988"/>
                </a:lnTo>
                <a:cubicBezTo>
                  <a:pt x="139886" y="17988"/>
                  <a:pt x="143906" y="22007"/>
                  <a:pt x="143906" y="26982"/>
                </a:cubicBezTo>
                <a:cubicBezTo>
                  <a:pt x="143906" y="31957"/>
                  <a:pt x="139886" y="35976"/>
                  <a:pt x="134911" y="35976"/>
                </a:cubicBezTo>
                <a:lnTo>
                  <a:pt x="71953" y="35976"/>
                </a:lnTo>
                <a:cubicBezTo>
                  <a:pt x="66978" y="35976"/>
                  <a:pt x="62959" y="31957"/>
                  <a:pt x="62959" y="26982"/>
                </a:cubicBezTo>
                <a:close/>
                <a:moveTo>
                  <a:pt x="62959" y="71953"/>
                </a:moveTo>
                <a:cubicBezTo>
                  <a:pt x="62959" y="66978"/>
                  <a:pt x="66978" y="62959"/>
                  <a:pt x="71953" y="62959"/>
                </a:cubicBezTo>
                <a:lnTo>
                  <a:pt x="134911" y="62959"/>
                </a:lnTo>
                <a:cubicBezTo>
                  <a:pt x="139886" y="62959"/>
                  <a:pt x="143906" y="66978"/>
                  <a:pt x="143906" y="71953"/>
                </a:cubicBezTo>
                <a:cubicBezTo>
                  <a:pt x="143906" y="76928"/>
                  <a:pt x="139886" y="80947"/>
                  <a:pt x="134911" y="80947"/>
                </a:cubicBezTo>
                <a:lnTo>
                  <a:pt x="71953" y="80947"/>
                </a:lnTo>
                <a:cubicBezTo>
                  <a:pt x="66978" y="80947"/>
                  <a:pt x="62959" y="76928"/>
                  <a:pt x="62959" y="71953"/>
                </a:cubicBezTo>
                <a:close/>
                <a:moveTo>
                  <a:pt x="44970" y="116923"/>
                </a:moveTo>
                <a:cubicBezTo>
                  <a:pt x="44970" y="111948"/>
                  <a:pt x="48990" y="107929"/>
                  <a:pt x="53965" y="107929"/>
                </a:cubicBezTo>
                <a:lnTo>
                  <a:pt x="134911" y="107929"/>
                </a:lnTo>
                <a:cubicBezTo>
                  <a:pt x="139886" y="107929"/>
                  <a:pt x="143906" y="111948"/>
                  <a:pt x="143906" y="116923"/>
                </a:cubicBezTo>
                <a:cubicBezTo>
                  <a:pt x="143906" y="121898"/>
                  <a:pt x="139886" y="125917"/>
                  <a:pt x="134911" y="125917"/>
                </a:cubicBezTo>
                <a:lnTo>
                  <a:pt x="53965" y="125917"/>
                </a:lnTo>
                <a:cubicBezTo>
                  <a:pt x="48990" y="125917"/>
                  <a:pt x="44970" y="121898"/>
                  <a:pt x="44970" y="116923"/>
                </a:cubicBezTo>
                <a:close/>
                <a:moveTo>
                  <a:pt x="17988" y="105681"/>
                </a:moveTo>
                <a:cubicBezTo>
                  <a:pt x="24193" y="105681"/>
                  <a:pt x="29231" y="110718"/>
                  <a:pt x="29231" y="116923"/>
                </a:cubicBezTo>
                <a:cubicBezTo>
                  <a:pt x="29231" y="123128"/>
                  <a:pt x="24193" y="128166"/>
                  <a:pt x="17988" y="128166"/>
                </a:cubicBezTo>
                <a:cubicBezTo>
                  <a:pt x="11783" y="128166"/>
                  <a:pt x="6746" y="123128"/>
                  <a:pt x="6746" y="116923"/>
                </a:cubicBezTo>
                <a:cubicBezTo>
                  <a:pt x="6746" y="110718"/>
                  <a:pt x="11783" y="105681"/>
                  <a:pt x="17988" y="105681"/>
                </a:cubicBezTo>
                <a:close/>
              </a:path>
            </a:pathLst>
          </a:custGeom>
          <a:solidFill>
            <a:srgbClr val="006600"/>
          </a:solidFill>
          <a:ln/>
        </p:spPr>
      </p:sp>
      <p:sp>
        <p:nvSpPr>
          <p:cNvPr id="14" name="Text 11"/>
          <p:cNvSpPr/>
          <p:nvPr/>
        </p:nvSpPr>
        <p:spPr>
          <a:xfrm>
            <a:off x="8932763" y="2543549"/>
            <a:ext cx="2942070" cy="2238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3" b="1" dirty="0">
                <a:solidFill>
                  <a:srgbClr val="1F2937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Process Steps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8692921" y="3053996"/>
            <a:ext cx="191874" cy="191874"/>
          </a:xfrm>
          <a:custGeom>
            <a:avLst/>
            <a:gdLst/>
            <a:ahLst/>
            <a:cxnLst/>
            <a:rect l="l" t="t" r="r" b="b"/>
            <a:pathLst>
              <a:path w="191874" h="191874">
                <a:moveTo>
                  <a:pt x="95937" y="0"/>
                </a:moveTo>
                <a:lnTo>
                  <a:pt x="95937" y="0"/>
                </a:lnTo>
                <a:cubicBezTo>
                  <a:pt x="148886" y="0"/>
                  <a:pt x="191874" y="42988"/>
                  <a:pt x="191874" y="95937"/>
                </a:cubicBezTo>
                <a:lnTo>
                  <a:pt x="191874" y="95937"/>
                </a:lnTo>
                <a:cubicBezTo>
                  <a:pt x="191874" y="148886"/>
                  <a:pt x="148886" y="191874"/>
                  <a:pt x="95937" y="191874"/>
                </a:cubicBezTo>
                <a:lnTo>
                  <a:pt x="95937" y="191874"/>
                </a:lnTo>
                <a:cubicBezTo>
                  <a:pt x="42988" y="191874"/>
                  <a:pt x="0" y="148886"/>
                  <a:pt x="0" y="95937"/>
                </a:cubicBezTo>
                <a:lnTo>
                  <a:pt x="0" y="95937"/>
                </a:lnTo>
                <a:cubicBezTo>
                  <a:pt x="0" y="42988"/>
                  <a:pt x="42988" y="0"/>
                  <a:pt x="95937" y="0"/>
                </a:cubicBezTo>
                <a:close/>
              </a:path>
            </a:pathLst>
          </a:custGeom>
          <a:solidFill>
            <a:srgbClr val="006600"/>
          </a:solidFill>
          <a:ln/>
        </p:spPr>
      </p:sp>
      <p:sp>
        <p:nvSpPr>
          <p:cNvPr id="16" name="Text 13"/>
          <p:cNvSpPr/>
          <p:nvPr/>
        </p:nvSpPr>
        <p:spPr>
          <a:xfrm>
            <a:off x="8668937" y="3053996"/>
            <a:ext cx="239843" cy="1918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55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8948753" y="3069986"/>
            <a:ext cx="1023329" cy="1598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1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Navigate to Support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8692921" y="3293839"/>
            <a:ext cx="191874" cy="191874"/>
          </a:xfrm>
          <a:custGeom>
            <a:avLst/>
            <a:gdLst/>
            <a:ahLst/>
            <a:cxnLst/>
            <a:rect l="l" t="t" r="r" b="b"/>
            <a:pathLst>
              <a:path w="191874" h="191874">
                <a:moveTo>
                  <a:pt x="95937" y="0"/>
                </a:moveTo>
                <a:lnTo>
                  <a:pt x="95937" y="0"/>
                </a:lnTo>
                <a:cubicBezTo>
                  <a:pt x="148886" y="0"/>
                  <a:pt x="191874" y="42988"/>
                  <a:pt x="191874" y="95937"/>
                </a:cubicBezTo>
                <a:lnTo>
                  <a:pt x="191874" y="95937"/>
                </a:lnTo>
                <a:cubicBezTo>
                  <a:pt x="191874" y="148886"/>
                  <a:pt x="148886" y="191874"/>
                  <a:pt x="95937" y="191874"/>
                </a:cubicBezTo>
                <a:lnTo>
                  <a:pt x="95937" y="191874"/>
                </a:lnTo>
                <a:cubicBezTo>
                  <a:pt x="42988" y="191874"/>
                  <a:pt x="0" y="148886"/>
                  <a:pt x="0" y="95937"/>
                </a:cubicBezTo>
                <a:lnTo>
                  <a:pt x="0" y="95937"/>
                </a:lnTo>
                <a:cubicBezTo>
                  <a:pt x="0" y="42988"/>
                  <a:pt x="42988" y="0"/>
                  <a:pt x="95937" y="0"/>
                </a:cubicBezTo>
                <a:close/>
              </a:path>
            </a:pathLst>
          </a:custGeom>
          <a:solidFill>
            <a:srgbClr val="006600"/>
          </a:solidFill>
          <a:ln/>
        </p:spPr>
      </p:sp>
      <p:sp>
        <p:nvSpPr>
          <p:cNvPr id="19" name="Text 16"/>
          <p:cNvSpPr/>
          <p:nvPr/>
        </p:nvSpPr>
        <p:spPr>
          <a:xfrm>
            <a:off x="8668937" y="3293839"/>
            <a:ext cx="239843" cy="1918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55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8948753" y="3309828"/>
            <a:ext cx="1015334" cy="1598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1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Click Donate button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8692921" y="3533681"/>
            <a:ext cx="191874" cy="191874"/>
          </a:xfrm>
          <a:custGeom>
            <a:avLst/>
            <a:gdLst/>
            <a:ahLst/>
            <a:cxnLst/>
            <a:rect l="l" t="t" r="r" b="b"/>
            <a:pathLst>
              <a:path w="191874" h="191874">
                <a:moveTo>
                  <a:pt x="95937" y="0"/>
                </a:moveTo>
                <a:lnTo>
                  <a:pt x="95937" y="0"/>
                </a:lnTo>
                <a:cubicBezTo>
                  <a:pt x="148886" y="0"/>
                  <a:pt x="191874" y="42988"/>
                  <a:pt x="191874" y="95937"/>
                </a:cubicBezTo>
                <a:lnTo>
                  <a:pt x="191874" y="95937"/>
                </a:lnTo>
                <a:cubicBezTo>
                  <a:pt x="191874" y="148886"/>
                  <a:pt x="148886" y="191874"/>
                  <a:pt x="95937" y="191874"/>
                </a:cubicBezTo>
                <a:lnTo>
                  <a:pt x="95937" y="191874"/>
                </a:lnTo>
                <a:cubicBezTo>
                  <a:pt x="42988" y="191874"/>
                  <a:pt x="0" y="148886"/>
                  <a:pt x="0" y="95937"/>
                </a:cubicBezTo>
                <a:lnTo>
                  <a:pt x="0" y="95937"/>
                </a:lnTo>
                <a:cubicBezTo>
                  <a:pt x="0" y="42988"/>
                  <a:pt x="42988" y="0"/>
                  <a:pt x="95937" y="0"/>
                </a:cubicBezTo>
                <a:close/>
              </a:path>
            </a:pathLst>
          </a:custGeom>
          <a:solidFill>
            <a:srgbClr val="006600"/>
          </a:solidFill>
          <a:ln/>
        </p:spPr>
      </p:sp>
      <p:sp>
        <p:nvSpPr>
          <p:cNvPr id="22" name="Text 19"/>
          <p:cNvSpPr/>
          <p:nvPr/>
        </p:nvSpPr>
        <p:spPr>
          <a:xfrm>
            <a:off x="8668937" y="3533681"/>
            <a:ext cx="239843" cy="1918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55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8948753" y="3549671"/>
            <a:ext cx="1031323" cy="1598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1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Enter amount (HKD)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8692921" y="3773524"/>
            <a:ext cx="191874" cy="191874"/>
          </a:xfrm>
          <a:custGeom>
            <a:avLst/>
            <a:gdLst/>
            <a:ahLst/>
            <a:cxnLst/>
            <a:rect l="l" t="t" r="r" b="b"/>
            <a:pathLst>
              <a:path w="191874" h="191874">
                <a:moveTo>
                  <a:pt x="95937" y="0"/>
                </a:moveTo>
                <a:lnTo>
                  <a:pt x="95937" y="0"/>
                </a:lnTo>
                <a:cubicBezTo>
                  <a:pt x="148886" y="0"/>
                  <a:pt x="191874" y="42988"/>
                  <a:pt x="191874" y="95937"/>
                </a:cubicBezTo>
                <a:lnTo>
                  <a:pt x="191874" y="95937"/>
                </a:lnTo>
                <a:cubicBezTo>
                  <a:pt x="191874" y="148886"/>
                  <a:pt x="148886" y="191874"/>
                  <a:pt x="95937" y="191874"/>
                </a:cubicBezTo>
                <a:lnTo>
                  <a:pt x="95937" y="191874"/>
                </a:lnTo>
                <a:cubicBezTo>
                  <a:pt x="42988" y="191874"/>
                  <a:pt x="0" y="148886"/>
                  <a:pt x="0" y="95937"/>
                </a:cubicBezTo>
                <a:lnTo>
                  <a:pt x="0" y="95937"/>
                </a:lnTo>
                <a:cubicBezTo>
                  <a:pt x="0" y="42988"/>
                  <a:pt x="42988" y="0"/>
                  <a:pt x="95937" y="0"/>
                </a:cubicBezTo>
                <a:close/>
              </a:path>
            </a:pathLst>
          </a:custGeom>
          <a:solidFill>
            <a:srgbClr val="006600"/>
          </a:solidFill>
          <a:ln/>
        </p:spPr>
      </p:sp>
      <p:sp>
        <p:nvSpPr>
          <p:cNvPr id="25" name="Text 22"/>
          <p:cNvSpPr/>
          <p:nvPr/>
        </p:nvSpPr>
        <p:spPr>
          <a:xfrm>
            <a:off x="8668937" y="3773524"/>
            <a:ext cx="239843" cy="1918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55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8948753" y="3789513"/>
            <a:ext cx="1055308" cy="1598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1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Select receipt option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8692921" y="4013367"/>
            <a:ext cx="191874" cy="191874"/>
          </a:xfrm>
          <a:custGeom>
            <a:avLst/>
            <a:gdLst/>
            <a:ahLst/>
            <a:cxnLst/>
            <a:rect l="l" t="t" r="r" b="b"/>
            <a:pathLst>
              <a:path w="191874" h="191874">
                <a:moveTo>
                  <a:pt x="95937" y="0"/>
                </a:moveTo>
                <a:lnTo>
                  <a:pt x="95937" y="0"/>
                </a:lnTo>
                <a:cubicBezTo>
                  <a:pt x="148886" y="0"/>
                  <a:pt x="191874" y="42988"/>
                  <a:pt x="191874" y="95937"/>
                </a:cubicBezTo>
                <a:lnTo>
                  <a:pt x="191874" y="95937"/>
                </a:lnTo>
                <a:cubicBezTo>
                  <a:pt x="191874" y="148886"/>
                  <a:pt x="148886" y="191874"/>
                  <a:pt x="95937" y="191874"/>
                </a:cubicBezTo>
                <a:lnTo>
                  <a:pt x="95937" y="191874"/>
                </a:lnTo>
                <a:cubicBezTo>
                  <a:pt x="42988" y="191874"/>
                  <a:pt x="0" y="148886"/>
                  <a:pt x="0" y="95937"/>
                </a:cubicBezTo>
                <a:lnTo>
                  <a:pt x="0" y="95937"/>
                </a:lnTo>
                <a:cubicBezTo>
                  <a:pt x="0" y="42988"/>
                  <a:pt x="42988" y="0"/>
                  <a:pt x="95937" y="0"/>
                </a:cubicBezTo>
                <a:close/>
              </a:path>
            </a:pathLst>
          </a:custGeom>
          <a:solidFill>
            <a:srgbClr val="006600"/>
          </a:solidFill>
          <a:ln/>
        </p:spPr>
      </p:sp>
      <p:sp>
        <p:nvSpPr>
          <p:cNvPr id="28" name="Text 25"/>
          <p:cNvSpPr/>
          <p:nvPr/>
        </p:nvSpPr>
        <p:spPr>
          <a:xfrm>
            <a:off x="8668937" y="4013367"/>
            <a:ext cx="239843" cy="1918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55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8948753" y="4029356"/>
            <a:ext cx="975360" cy="1598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1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Fill personal details</a:t>
            </a: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8692921" y="4253209"/>
            <a:ext cx="191874" cy="191874"/>
          </a:xfrm>
          <a:custGeom>
            <a:avLst/>
            <a:gdLst/>
            <a:ahLst/>
            <a:cxnLst/>
            <a:rect l="l" t="t" r="r" b="b"/>
            <a:pathLst>
              <a:path w="191874" h="191874">
                <a:moveTo>
                  <a:pt x="95937" y="0"/>
                </a:moveTo>
                <a:lnTo>
                  <a:pt x="95937" y="0"/>
                </a:lnTo>
                <a:cubicBezTo>
                  <a:pt x="148886" y="0"/>
                  <a:pt x="191874" y="42988"/>
                  <a:pt x="191874" y="95937"/>
                </a:cubicBezTo>
                <a:lnTo>
                  <a:pt x="191874" y="95937"/>
                </a:lnTo>
                <a:cubicBezTo>
                  <a:pt x="191874" y="148886"/>
                  <a:pt x="148886" y="191874"/>
                  <a:pt x="95937" y="191874"/>
                </a:cubicBezTo>
                <a:lnTo>
                  <a:pt x="95937" y="191874"/>
                </a:lnTo>
                <a:cubicBezTo>
                  <a:pt x="42988" y="191874"/>
                  <a:pt x="0" y="148886"/>
                  <a:pt x="0" y="95937"/>
                </a:cubicBezTo>
                <a:lnTo>
                  <a:pt x="0" y="95937"/>
                </a:lnTo>
                <a:cubicBezTo>
                  <a:pt x="0" y="42988"/>
                  <a:pt x="42988" y="0"/>
                  <a:pt x="95937" y="0"/>
                </a:cubicBezTo>
                <a:close/>
              </a:path>
            </a:pathLst>
          </a:custGeom>
          <a:solidFill>
            <a:srgbClr val="006600"/>
          </a:solidFill>
          <a:ln/>
        </p:spPr>
      </p:sp>
      <p:sp>
        <p:nvSpPr>
          <p:cNvPr id="31" name="Text 28"/>
          <p:cNvSpPr/>
          <p:nvPr/>
        </p:nvSpPr>
        <p:spPr>
          <a:xfrm>
            <a:off x="8668937" y="4253209"/>
            <a:ext cx="239843" cy="1918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55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6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8948753" y="4269199"/>
            <a:ext cx="919397" cy="1598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1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Submit with CSRF</a:t>
            </a: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>
            <a:off x="8692921" y="4493052"/>
            <a:ext cx="191874" cy="191874"/>
          </a:xfrm>
          <a:custGeom>
            <a:avLst/>
            <a:gdLst/>
            <a:ahLst/>
            <a:cxnLst/>
            <a:rect l="l" t="t" r="r" b="b"/>
            <a:pathLst>
              <a:path w="191874" h="191874">
                <a:moveTo>
                  <a:pt x="95937" y="0"/>
                </a:moveTo>
                <a:lnTo>
                  <a:pt x="95937" y="0"/>
                </a:lnTo>
                <a:cubicBezTo>
                  <a:pt x="148886" y="0"/>
                  <a:pt x="191874" y="42988"/>
                  <a:pt x="191874" y="95937"/>
                </a:cubicBezTo>
                <a:lnTo>
                  <a:pt x="191874" y="95937"/>
                </a:lnTo>
                <a:cubicBezTo>
                  <a:pt x="191874" y="148886"/>
                  <a:pt x="148886" y="191874"/>
                  <a:pt x="95937" y="191874"/>
                </a:cubicBezTo>
                <a:lnTo>
                  <a:pt x="95937" y="191874"/>
                </a:lnTo>
                <a:cubicBezTo>
                  <a:pt x="42988" y="191874"/>
                  <a:pt x="0" y="148886"/>
                  <a:pt x="0" y="95937"/>
                </a:cubicBezTo>
                <a:lnTo>
                  <a:pt x="0" y="95937"/>
                </a:lnTo>
                <a:cubicBezTo>
                  <a:pt x="0" y="42988"/>
                  <a:pt x="42988" y="0"/>
                  <a:pt x="95937" y="0"/>
                </a:cubicBezTo>
                <a:close/>
              </a:path>
            </a:pathLst>
          </a:custGeom>
          <a:solidFill>
            <a:srgbClr val="006600"/>
          </a:solidFill>
          <a:ln/>
        </p:spPr>
      </p:sp>
      <p:sp>
        <p:nvSpPr>
          <p:cNvPr id="34" name="Text 31"/>
          <p:cNvSpPr/>
          <p:nvPr/>
        </p:nvSpPr>
        <p:spPr>
          <a:xfrm>
            <a:off x="8668937" y="4493052"/>
            <a:ext cx="239843" cy="1918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55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8948753" y="4509041"/>
            <a:ext cx="1079292" cy="1598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1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Receive confirmation</a:t>
            </a:r>
            <a:endParaRPr lang="en-US" sz="1600" dirty="0"/>
          </a:p>
        </p:txBody>
      </p:sp>
      <p:sp>
        <p:nvSpPr>
          <p:cNvPr id="36" name="Shape 33"/>
          <p:cNvSpPr/>
          <p:nvPr/>
        </p:nvSpPr>
        <p:spPr>
          <a:xfrm>
            <a:off x="8521033" y="4832829"/>
            <a:ext cx="3325818" cy="1327129"/>
          </a:xfrm>
          <a:custGeom>
            <a:avLst/>
            <a:gdLst/>
            <a:ahLst/>
            <a:cxnLst/>
            <a:rect l="l" t="t" r="r" b="b"/>
            <a:pathLst>
              <a:path w="3325818" h="1327129">
                <a:moveTo>
                  <a:pt x="31979" y="0"/>
                </a:moveTo>
                <a:lnTo>
                  <a:pt x="3229880" y="0"/>
                </a:lnTo>
                <a:cubicBezTo>
                  <a:pt x="3282865" y="0"/>
                  <a:pt x="3325818" y="42953"/>
                  <a:pt x="3325818" y="95938"/>
                </a:cubicBezTo>
                <a:lnTo>
                  <a:pt x="3325818" y="1231191"/>
                </a:lnTo>
                <a:cubicBezTo>
                  <a:pt x="3325818" y="1284176"/>
                  <a:pt x="3282865" y="1327129"/>
                  <a:pt x="3229880" y="1327129"/>
                </a:cubicBezTo>
                <a:lnTo>
                  <a:pt x="31979" y="1327129"/>
                </a:lnTo>
                <a:cubicBezTo>
                  <a:pt x="14317" y="1327129"/>
                  <a:pt x="0" y="1312812"/>
                  <a:pt x="0" y="1295150"/>
                </a:cubicBezTo>
                <a:lnTo>
                  <a:pt x="0" y="31979"/>
                </a:lnTo>
                <a:cubicBezTo>
                  <a:pt x="0" y="14329"/>
                  <a:pt x="14329" y="0"/>
                  <a:pt x="31979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19921" dist="79948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37" name="Shape 34"/>
          <p:cNvSpPr/>
          <p:nvPr/>
        </p:nvSpPr>
        <p:spPr>
          <a:xfrm>
            <a:off x="8530402" y="4825585"/>
            <a:ext cx="31979" cy="1327129"/>
          </a:xfrm>
          <a:custGeom>
            <a:avLst/>
            <a:gdLst/>
            <a:ahLst/>
            <a:cxnLst/>
            <a:rect l="l" t="t" r="r" b="b"/>
            <a:pathLst>
              <a:path w="31979" h="1327129">
                <a:moveTo>
                  <a:pt x="31979" y="0"/>
                </a:moveTo>
                <a:lnTo>
                  <a:pt x="31979" y="0"/>
                </a:lnTo>
                <a:lnTo>
                  <a:pt x="31979" y="1327129"/>
                </a:lnTo>
                <a:lnTo>
                  <a:pt x="31979" y="1327129"/>
                </a:lnTo>
                <a:cubicBezTo>
                  <a:pt x="14317" y="1327129"/>
                  <a:pt x="0" y="1312812"/>
                  <a:pt x="0" y="1295150"/>
                </a:cubicBezTo>
                <a:lnTo>
                  <a:pt x="0" y="31979"/>
                </a:lnTo>
                <a:cubicBezTo>
                  <a:pt x="0" y="14329"/>
                  <a:pt x="14329" y="0"/>
                  <a:pt x="31979" y="0"/>
                </a:cubicBezTo>
                <a:close/>
              </a:path>
            </a:pathLst>
          </a:custGeom>
          <a:solidFill>
            <a:srgbClr val="065F46"/>
          </a:solidFill>
          <a:ln/>
        </p:spPr>
      </p:sp>
      <p:sp>
        <p:nvSpPr>
          <p:cNvPr id="38" name="Shape 35"/>
          <p:cNvSpPr/>
          <p:nvPr/>
        </p:nvSpPr>
        <p:spPr>
          <a:xfrm>
            <a:off x="8692921" y="4915707"/>
            <a:ext cx="143906" cy="143906"/>
          </a:xfrm>
          <a:custGeom>
            <a:avLst/>
            <a:gdLst/>
            <a:ahLst/>
            <a:cxnLst/>
            <a:rect l="l" t="t" r="r" b="b"/>
            <a:pathLst>
              <a:path w="143906" h="143906">
                <a:moveTo>
                  <a:pt x="71953" y="0"/>
                </a:moveTo>
                <a:cubicBezTo>
                  <a:pt x="73246" y="0"/>
                  <a:pt x="74539" y="281"/>
                  <a:pt x="75719" y="815"/>
                </a:cubicBezTo>
                <a:lnTo>
                  <a:pt x="128672" y="23272"/>
                </a:lnTo>
                <a:cubicBezTo>
                  <a:pt x="134855" y="25886"/>
                  <a:pt x="139465" y="31985"/>
                  <a:pt x="139437" y="39349"/>
                </a:cubicBezTo>
                <a:cubicBezTo>
                  <a:pt x="139296" y="67231"/>
                  <a:pt x="127829" y="118244"/>
                  <a:pt x="79401" y="141432"/>
                </a:cubicBezTo>
                <a:cubicBezTo>
                  <a:pt x="74707" y="143681"/>
                  <a:pt x="69255" y="143681"/>
                  <a:pt x="64561" y="141432"/>
                </a:cubicBezTo>
                <a:cubicBezTo>
                  <a:pt x="16105" y="118244"/>
                  <a:pt x="4666" y="67231"/>
                  <a:pt x="4525" y="39349"/>
                </a:cubicBezTo>
                <a:cubicBezTo>
                  <a:pt x="4497" y="31985"/>
                  <a:pt x="9107" y="25886"/>
                  <a:pt x="15290" y="23272"/>
                </a:cubicBezTo>
                <a:lnTo>
                  <a:pt x="68215" y="815"/>
                </a:lnTo>
                <a:cubicBezTo>
                  <a:pt x="69395" y="281"/>
                  <a:pt x="70660" y="0"/>
                  <a:pt x="71953" y="0"/>
                </a:cubicBezTo>
                <a:close/>
                <a:moveTo>
                  <a:pt x="71953" y="18775"/>
                </a:moveTo>
                <a:lnTo>
                  <a:pt x="71953" y="125046"/>
                </a:lnTo>
                <a:cubicBezTo>
                  <a:pt x="110740" y="106271"/>
                  <a:pt x="121167" y="64673"/>
                  <a:pt x="121420" y="39771"/>
                </a:cubicBezTo>
                <a:lnTo>
                  <a:pt x="71953" y="18803"/>
                </a:lnTo>
                <a:lnTo>
                  <a:pt x="71953" y="18803"/>
                </a:lnTo>
                <a:close/>
              </a:path>
            </a:pathLst>
          </a:custGeom>
          <a:solidFill>
            <a:srgbClr val="065F46"/>
          </a:solidFill>
          <a:ln/>
        </p:spPr>
      </p:sp>
      <p:sp>
        <p:nvSpPr>
          <p:cNvPr id="39" name="Text 36"/>
          <p:cNvSpPr/>
          <p:nvPr/>
        </p:nvSpPr>
        <p:spPr>
          <a:xfrm>
            <a:off x="8884795" y="4854814"/>
            <a:ext cx="2942070" cy="2238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3" b="1" dirty="0">
                <a:solidFill>
                  <a:srgbClr val="1F2937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Security Features</a:t>
            </a:r>
            <a:endParaRPr lang="en-US" sz="1600" dirty="0"/>
          </a:p>
        </p:txBody>
      </p:sp>
      <p:sp>
        <p:nvSpPr>
          <p:cNvPr id="40" name="Shape 37"/>
          <p:cNvSpPr/>
          <p:nvPr/>
        </p:nvSpPr>
        <p:spPr>
          <a:xfrm>
            <a:off x="8715906" y="5348490"/>
            <a:ext cx="97936" cy="111927"/>
          </a:xfrm>
          <a:custGeom>
            <a:avLst/>
            <a:gdLst/>
            <a:ahLst/>
            <a:cxnLst/>
            <a:rect l="l" t="t" r="r" b="b"/>
            <a:pathLst>
              <a:path w="97936" h="111927">
                <a:moveTo>
                  <a:pt x="95050" y="15324"/>
                </a:moveTo>
                <a:cubicBezTo>
                  <a:pt x="98176" y="17598"/>
                  <a:pt x="98876" y="21970"/>
                  <a:pt x="96602" y="25096"/>
                </a:cubicBezTo>
                <a:lnTo>
                  <a:pt x="40639" y="102046"/>
                </a:lnTo>
                <a:cubicBezTo>
                  <a:pt x="39437" y="103707"/>
                  <a:pt x="37578" y="104734"/>
                  <a:pt x="35524" y="104909"/>
                </a:cubicBezTo>
                <a:cubicBezTo>
                  <a:pt x="33469" y="105084"/>
                  <a:pt x="31479" y="104319"/>
                  <a:pt x="30037" y="102876"/>
                </a:cubicBezTo>
                <a:lnTo>
                  <a:pt x="2055" y="74895"/>
                </a:lnTo>
                <a:cubicBezTo>
                  <a:pt x="-678" y="72162"/>
                  <a:pt x="-678" y="67724"/>
                  <a:pt x="2055" y="64992"/>
                </a:cubicBezTo>
                <a:cubicBezTo>
                  <a:pt x="4787" y="62259"/>
                  <a:pt x="9225" y="62259"/>
                  <a:pt x="11958" y="64992"/>
                </a:cubicBezTo>
                <a:lnTo>
                  <a:pt x="34146" y="87180"/>
                </a:lnTo>
                <a:lnTo>
                  <a:pt x="85300" y="16855"/>
                </a:lnTo>
                <a:cubicBezTo>
                  <a:pt x="87574" y="13728"/>
                  <a:pt x="91946" y="13029"/>
                  <a:pt x="95072" y="15302"/>
                </a:cubicBezTo>
                <a:close/>
              </a:path>
            </a:pathLst>
          </a:custGeom>
          <a:solidFill>
            <a:srgbClr val="065F46"/>
          </a:solidFill>
          <a:ln/>
        </p:spPr>
      </p:sp>
      <p:sp>
        <p:nvSpPr>
          <p:cNvPr id="41" name="Text 38"/>
          <p:cNvSpPr/>
          <p:nvPr/>
        </p:nvSpPr>
        <p:spPr>
          <a:xfrm>
            <a:off x="8877089" y="5324506"/>
            <a:ext cx="2925792" cy="1598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1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CSRF token protection</a:t>
            </a:r>
            <a:endParaRPr lang="en-US" sz="1600" dirty="0"/>
          </a:p>
        </p:txBody>
      </p:sp>
      <p:sp>
        <p:nvSpPr>
          <p:cNvPr id="42" name="Shape 39"/>
          <p:cNvSpPr/>
          <p:nvPr/>
        </p:nvSpPr>
        <p:spPr>
          <a:xfrm>
            <a:off x="8715906" y="5556354"/>
            <a:ext cx="97936" cy="111927"/>
          </a:xfrm>
          <a:custGeom>
            <a:avLst/>
            <a:gdLst/>
            <a:ahLst/>
            <a:cxnLst/>
            <a:rect l="l" t="t" r="r" b="b"/>
            <a:pathLst>
              <a:path w="97936" h="111927">
                <a:moveTo>
                  <a:pt x="95050" y="15324"/>
                </a:moveTo>
                <a:cubicBezTo>
                  <a:pt x="98176" y="17598"/>
                  <a:pt x="98876" y="21970"/>
                  <a:pt x="96602" y="25096"/>
                </a:cubicBezTo>
                <a:lnTo>
                  <a:pt x="40639" y="102046"/>
                </a:lnTo>
                <a:cubicBezTo>
                  <a:pt x="39437" y="103707"/>
                  <a:pt x="37578" y="104734"/>
                  <a:pt x="35524" y="104909"/>
                </a:cubicBezTo>
                <a:cubicBezTo>
                  <a:pt x="33469" y="105084"/>
                  <a:pt x="31479" y="104319"/>
                  <a:pt x="30037" y="102876"/>
                </a:cubicBezTo>
                <a:lnTo>
                  <a:pt x="2055" y="74895"/>
                </a:lnTo>
                <a:cubicBezTo>
                  <a:pt x="-678" y="72162"/>
                  <a:pt x="-678" y="67724"/>
                  <a:pt x="2055" y="64992"/>
                </a:cubicBezTo>
                <a:cubicBezTo>
                  <a:pt x="4787" y="62259"/>
                  <a:pt x="9225" y="62259"/>
                  <a:pt x="11958" y="64992"/>
                </a:cubicBezTo>
                <a:lnTo>
                  <a:pt x="34146" y="87180"/>
                </a:lnTo>
                <a:lnTo>
                  <a:pt x="85300" y="16855"/>
                </a:lnTo>
                <a:cubicBezTo>
                  <a:pt x="87574" y="13728"/>
                  <a:pt x="91946" y="13029"/>
                  <a:pt x="95072" y="15302"/>
                </a:cubicBezTo>
                <a:close/>
              </a:path>
            </a:pathLst>
          </a:custGeom>
          <a:solidFill>
            <a:srgbClr val="065F46"/>
          </a:solidFill>
          <a:ln/>
        </p:spPr>
      </p:sp>
      <p:sp>
        <p:nvSpPr>
          <p:cNvPr id="43" name="Text 40"/>
          <p:cNvSpPr/>
          <p:nvPr/>
        </p:nvSpPr>
        <p:spPr>
          <a:xfrm>
            <a:off x="8877089" y="5532370"/>
            <a:ext cx="2925792" cy="1598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1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Form validation</a:t>
            </a:r>
            <a:endParaRPr lang="en-US" sz="1600" dirty="0"/>
          </a:p>
        </p:txBody>
      </p:sp>
      <p:sp>
        <p:nvSpPr>
          <p:cNvPr id="44" name="Shape 41"/>
          <p:cNvSpPr/>
          <p:nvPr/>
        </p:nvSpPr>
        <p:spPr>
          <a:xfrm>
            <a:off x="8715906" y="5764218"/>
            <a:ext cx="97936" cy="111927"/>
          </a:xfrm>
          <a:custGeom>
            <a:avLst/>
            <a:gdLst/>
            <a:ahLst/>
            <a:cxnLst/>
            <a:rect l="l" t="t" r="r" b="b"/>
            <a:pathLst>
              <a:path w="97936" h="111927">
                <a:moveTo>
                  <a:pt x="95050" y="15324"/>
                </a:moveTo>
                <a:cubicBezTo>
                  <a:pt x="98176" y="17598"/>
                  <a:pt x="98876" y="21970"/>
                  <a:pt x="96602" y="25096"/>
                </a:cubicBezTo>
                <a:lnTo>
                  <a:pt x="40639" y="102046"/>
                </a:lnTo>
                <a:cubicBezTo>
                  <a:pt x="39437" y="103707"/>
                  <a:pt x="37578" y="104734"/>
                  <a:pt x="35524" y="104909"/>
                </a:cubicBezTo>
                <a:cubicBezTo>
                  <a:pt x="33469" y="105084"/>
                  <a:pt x="31479" y="104319"/>
                  <a:pt x="30037" y="102876"/>
                </a:cubicBezTo>
                <a:lnTo>
                  <a:pt x="2055" y="74895"/>
                </a:lnTo>
                <a:cubicBezTo>
                  <a:pt x="-678" y="72162"/>
                  <a:pt x="-678" y="67724"/>
                  <a:pt x="2055" y="64992"/>
                </a:cubicBezTo>
                <a:cubicBezTo>
                  <a:pt x="4787" y="62259"/>
                  <a:pt x="9225" y="62259"/>
                  <a:pt x="11958" y="64992"/>
                </a:cubicBezTo>
                <a:lnTo>
                  <a:pt x="34146" y="87180"/>
                </a:lnTo>
                <a:lnTo>
                  <a:pt x="85300" y="16855"/>
                </a:lnTo>
                <a:cubicBezTo>
                  <a:pt x="87574" y="13728"/>
                  <a:pt x="91946" y="13029"/>
                  <a:pt x="95072" y="15302"/>
                </a:cubicBezTo>
                <a:close/>
              </a:path>
            </a:pathLst>
          </a:custGeom>
          <a:solidFill>
            <a:srgbClr val="065F46"/>
          </a:solidFill>
          <a:ln/>
        </p:spPr>
      </p:sp>
      <p:sp>
        <p:nvSpPr>
          <p:cNvPr id="45" name="Text 42"/>
          <p:cNvSpPr/>
          <p:nvPr/>
        </p:nvSpPr>
        <p:spPr>
          <a:xfrm>
            <a:off x="8877089" y="5740233"/>
            <a:ext cx="2925792" cy="1598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1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Secure POST method</a:t>
            </a:r>
            <a:endParaRPr lang="en-US" sz="1600" dirty="0"/>
          </a:p>
        </p:txBody>
      </p:sp>
      <p:sp>
        <p:nvSpPr>
          <p:cNvPr id="46" name="Shape 43"/>
          <p:cNvSpPr/>
          <p:nvPr/>
        </p:nvSpPr>
        <p:spPr>
          <a:xfrm>
            <a:off x="8715906" y="5972081"/>
            <a:ext cx="97936" cy="111927"/>
          </a:xfrm>
          <a:custGeom>
            <a:avLst/>
            <a:gdLst/>
            <a:ahLst/>
            <a:cxnLst/>
            <a:rect l="l" t="t" r="r" b="b"/>
            <a:pathLst>
              <a:path w="97936" h="111927">
                <a:moveTo>
                  <a:pt x="95050" y="15324"/>
                </a:moveTo>
                <a:cubicBezTo>
                  <a:pt x="98176" y="17598"/>
                  <a:pt x="98876" y="21970"/>
                  <a:pt x="96602" y="25096"/>
                </a:cubicBezTo>
                <a:lnTo>
                  <a:pt x="40639" y="102046"/>
                </a:lnTo>
                <a:cubicBezTo>
                  <a:pt x="39437" y="103707"/>
                  <a:pt x="37578" y="104734"/>
                  <a:pt x="35524" y="104909"/>
                </a:cubicBezTo>
                <a:cubicBezTo>
                  <a:pt x="33469" y="105084"/>
                  <a:pt x="31479" y="104319"/>
                  <a:pt x="30037" y="102876"/>
                </a:cubicBezTo>
                <a:lnTo>
                  <a:pt x="2055" y="74895"/>
                </a:lnTo>
                <a:cubicBezTo>
                  <a:pt x="-678" y="72162"/>
                  <a:pt x="-678" y="67724"/>
                  <a:pt x="2055" y="64992"/>
                </a:cubicBezTo>
                <a:cubicBezTo>
                  <a:pt x="4787" y="62259"/>
                  <a:pt x="9225" y="62259"/>
                  <a:pt x="11958" y="64992"/>
                </a:cubicBezTo>
                <a:lnTo>
                  <a:pt x="34146" y="87180"/>
                </a:lnTo>
                <a:lnTo>
                  <a:pt x="85300" y="16855"/>
                </a:lnTo>
                <a:cubicBezTo>
                  <a:pt x="87574" y="13728"/>
                  <a:pt x="91946" y="13029"/>
                  <a:pt x="95072" y="15302"/>
                </a:cubicBezTo>
                <a:close/>
              </a:path>
            </a:pathLst>
          </a:custGeom>
          <a:solidFill>
            <a:srgbClr val="065F46"/>
          </a:solidFill>
          <a:ln/>
        </p:spPr>
      </p:sp>
      <p:sp>
        <p:nvSpPr>
          <p:cNvPr id="47" name="Text 44"/>
          <p:cNvSpPr/>
          <p:nvPr/>
        </p:nvSpPr>
        <p:spPr>
          <a:xfrm>
            <a:off x="8877089" y="5948097"/>
            <a:ext cx="2925792" cy="1598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1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Modal confirmation</a:t>
            </a:r>
            <a:endParaRPr lang="en-US" sz="1600" dirty="0"/>
          </a:p>
        </p:txBody>
      </p:sp>
      <p:sp>
        <p:nvSpPr>
          <p:cNvPr id="48" name="Shape 45"/>
          <p:cNvSpPr/>
          <p:nvPr/>
        </p:nvSpPr>
        <p:spPr>
          <a:xfrm>
            <a:off x="8517036" y="6242154"/>
            <a:ext cx="3333812" cy="519659"/>
          </a:xfrm>
          <a:custGeom>
            <a:avLst/>
            <a:gdLst/>
            <a:ahLst/>
            <a:cxnLst/>
            <a:rect l="l" t="t" r="r" b="b"/>
            <a:pathLst>
              <a:path w="3333812" h="519659">
                <a:moveTo>
                  <a:pt x="95939" y="0"/>
                </a:moveTo>
                <a:lnTo>
                  <a:pt x="3237873" y="0"/>
                </a:lnTo>
                <a:cubicBezTo>
                  <a:pt x="3290859" y="0"/>
                  <a:pt x="3333812" y="42954"/>
                  <a:pt x="3333812" y="95939"/>
                </a:cubicBezTo>
                <a:lnTo>
                  <a:pt x="3333812" y="423720"/>
                </a:lnTo>
                <a:cubicBezTo>
                  <a:pt x="3333812" y="476705"/>
                  <a:pt x="3290859" y="519659"/>
                  <a:pt x="3237873" y="519659"/>
                </a:cubicBezTo>
                <a:lnTo>
                  <a:pt x="95939" y="519659"/>
                </a:lnTo>
                <a:cubicBezTo>
                  <a:pt x="42989" y="519659"/>
                  <a:pt x="0" y="476670"/>
                  <a:pt x="0" y="423720"/>
                </a:cubicBezTo>
                <a:lnTo>
                  <a:pt x="0" y="95939"/>
                </a:lnTo>
                <a:cubicBezTo>
                  <a:pt x="0" y="42989"/>
                  <a:pt x="42989" y="0"/>
                  <a:pt x="95939" y="0"/>
                </a:cubicBezTo>
                <a:close/>
              </a:path>
            </a:pathLst>
          </a:custGeom>
          <a:solidFill>
            <a:srgbClr val="8B4513">
              <a:alpha val="5098"/>
            </a:srgbClr>
          </a:solidFill>
          <a:ln w="12700">
            <a:solidFill>
              <a:srgbClr val="8B4513">
                <a:alpha val="20000"/>
              </a:srgbClr>
            </a:solidFill>
            <a:prstDash val="solid"/>
          </a:ln>
        </p:spPr>
      </p:sp>
      <p:sp>
        <p:nvSpPr>
          <p:cNvPr id="49" name="Shape 46"/>
          <p:cNvSpPr/>
          <p:nvPr/>
        </p:nvSpPr>
        <p:spPr>
          <a:xfrm>
            <a:off x="8652947" y="6355829"/>
            <a:ext cx="111927" cy="111927"/>
          </a:xfrm>
          <a:custGeom>
            <a:avLst/>
            <a:gdLst/>
            <a:ahLst/>
            <a:cxnLst/>
            <a:rect l="l" t="t" r="r" b="b"/>
            <a:pathLst>
              <a:path w="111927" h="111927">
                <a:moveTo>
                  <a:pt x="55963" y="111927"/>
                </a:moveTo>
                <a:cubicBezTo>
                  <a:pt x="86850" y="111927"/>
                  <a:pt x="111927" y="86850"/>
                  <a:pt x="111927" y="55963"/>
                </a:cubicBezTo>
                <a:cubicBezTo>
                  <a:pt x="111927" y="25076"/>
                  <a:pt x="86850" y="0"/>
                  <a:pt x="55963" y="0"/>
                </a:cubicBezTo>
                <a:cubicBezTo>
                  <a:pt x="25076" y="0"/>
                  <a:pt x="0" y="25076"/>
                  <a:pt x="0" y="55963"/>
                </a:cubicBezTo>
                <a:cubicBezTo>
                  <a:pt x="0" y="86850"/>
                  <a:pt x="25076" y="111927"/>
                  <a:pt x="55963" y="111927"/>
                </a:cubicBezTo>
                <a:close/>
                <a:moveTo>
                  <a:pt x="48968" y="34977"/>
                </a:moveTo>
                <a:cubicBezTo>
                  <a:pt x="48968" y="31116"/>
                  <a:pt x="52102" y="27982"/>
                  <a:pt x="55963" y="27982"/>
                </a:cubicBezTo>
                <a:cubicBezTo>
                  <a:pt x="59824" y="27982"/>
                  <a:pt x="62959" y="31116"/>
                  <a:pt x="62959" y="34977"/>
                </a:cubicBezTo>
                <a:cubicBezTo>
                  <a:pt x="62959" y="38838"/>
                  <a:pt x="59824" y="41972"/>
                  <a:pt x="55963" y="41972"/>
                </a:cubicBezTo>
                <a:cubicBezTo>
                  <a:pt x="52102" y="41972"/>
                  <a:pt x="48968" y="38838"/>
                  <a:pt x="48968" y="34977"/>
                </a:cubicBezTo>
                <a:close/>
                <a:moveTo>
                  <a:pt x="47219" y="48968"/>
                </a:moveTo>
                <a:lnTo>
                  <a:pt x="57712" y="48968"/>
                </a:lnTo>
                <a:cubicBezTo>
                  <a:pt x="60620" y="48968"/>
                  <a:pt x="62959" y="51307"/>
                  <a:pt x="62959" y="54214"/>
                </a:cubicBezTo>
                <a:lnTo>
                  <a:pt x="62959" y="73452"/>
                </a:lnTo>
                <a:lnTo>
                  <a:pt x="64708" y="73452"/>
                </a:lnTo>
                <a:cubicBezTo>
                  <a:pt x="67615" y="73452"/>
                  <a:pt x="69954" y="75791"/>
                  <a:pt x="69954" y="78698"/>
                </a:cubicBezTo>
                <a:cubicBezTo>
                  <a:pt x="69954" y="81606"/>
                  <a:pt x="67615" y="83945"/>
                  <a:pt x="64708" y="83945"/>
                </a:cubicBezTo>
                <a:lnTo>
                  <a:pt x="47219" y="83945"/>
                </a:lnTo>
                <a:cubicBezTo>
                  <a:pt x="44312" y="83945"/>
                  <a:pt x="41972" y="81606"/>
                  <a:pt x="41972" y="78698"/>
                </a:cubicBezTo>
                <a:cubicBezTo>
                  <a:pt x="41972" y="75791"/>
                  <a:pt x="44312" y="73452"/>
                  <a:pt x="47219" y="73452"/>
                </a:cubicBezTo>
                <a:lnTo>
                  <a:pt x="52466" y="73452"/>
                </a:lnTo>
                <a:lnTo>
                  <a:pt x="52466" y="59461"/>
                </a:lnTo>
                <a:lnTo>
                  <a:pt x="47219" y="59461"/>
                </a:lnTo>
                <a:cubicBezTo>
                  <a:pt x="44312" y="59461"/>
                  <a:pt x="41972" y="57122"/>
                  <a:pt x="41972" y="54214"/>
                </a:cubicBezTo>
                <a:cubicBezTo>
                  <a:pt x="41972" y="51307"/>
                  <a:pt x="44312" y="48968"/>
                  <a:pt x="47219" y="48968"/>
                </a:cubicBezTo>
                <a:close/>
              </a:path>
            </a:pathLst>
          </a:custGeom>
          <a:solidFill>
            <a:srgbClr val="8B4513"/>
          </a:solidFill>
          <a:ln/>
        </p:spPr>
      </p:sp>
      <p:sp>
        <p:nvSpPr>
          <p:cNvPr id="50" name="Text 47"/>
          <p:cNvSpPr/>
          <p:nvPr/>
        </p:nvSpPr>
        <p:spPr>
          <a:xfrm>
            <a:off x="8852316" y="6299086"/>
            <a:ext cx="3005739" cy="319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1" dirty="0">
                <a:solidFill>
                  <a:srgbClr val="1F2937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Receipt option conditionally enables name/email fields via JavaScript.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9393" y="135489"/>
            <a:ext cx="11541278" cy="216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114" dirty="0">
                <a:solidFill>
                  <a:srgbClr val="0066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CULTURAL EXPERIENCES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361512" y="498666"/>
            <a:ext cx="11631656" cy="361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62" b="1" dirty="0">
                <a:solidFill>
                  <a:srgbClr val="1F2937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Workshop System: Cultural Learning Hub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61512" y="824026"/>
            <a:ext cx="11550316" cy="2530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81" dirty="0">
                <a:solidFill>
                  <a:srgbClr val="1F2937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Three immersive workshops connecting communities through authentic cultural experiences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61512" y="1482200"/>
            <a:ext cx="3705500" cy="4428525"/>
          </a:xfrm>
          <a:custGeom>
            <a:avLst/>
            <a:gdLst/>
            <a:ahLst/>
            <a:cxnLst/>
            <a:rect l="l" t="t" r="r" b="b"/>
            <a:pathLst>
              <a:path w="3705500" h="4428525">
                <a:moveTo>
                  <a:pt x="144589" y="0"/>
                </a:moveTo>
                <a:lnTo>
                  <a:pt x="3560912" y="0"/>
                </a:lnTo>
                <a:cubicBezTo>
                  <a:pt x="3640766" y="0"/>
                  <a:pt x="3705500" y="64735"/>
                  <a:pt x="3705500" y="144589"/>
                </a:cubicBezTo>
                <a:lnTo>
                  <a:pt x="3705500" y="4283936"/>
                </a:lnTo>
                <a:cubicBezTo>
                  <a:pt x="3705500" y="4363790"/>
                  <a:pt x="3640766" y="4428525"/>
                  <a:pt x="3560912" y="4428525"/>
                </a:cubicBezTo>
                <a:lnTo>
                  <a:pt x="144589" y="4428525"/>
                </a:lnTo>
                <a:cubicBezTo>
                  <a:pt x="64735" y="4428525"/>
                  <a:pt x="0" y="4363790"/>
                  <a:pt x="0" y="4283936"/>
                </a:cubicBezTo>
                <a:lnTo>
                  <a:pt x="0" y="144589"/>
                </a:lnTo>
                <a:cubicBezTo>
                  <a:pt x="0" y="64788"/>
                  <a:pt x="64788" y="0"/>
                  <a:pt x="144589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25945" dist="180756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7" name="Shape 4"/>
          <p:cNvSpPr/>
          <p:nvPr/>
        </p:nvSpPr>
        <p:spPr>
          <a:xfrm>
            <a:off x="506117" y="2928249"/>
            <a:ext cx="759176" cy="216907"/>
          </a:xfrm>
          <a:custGeom>
            <a:avLst/>
            <a:gdLst/>
            <a:ahLst/>
            <a:cxnLst/>
            <a:rect l="l" t="t" r="r" b="b"/>
            <a:pathLst>
              <a:path w="759176" h="216907">
                <a:moveTo>
                  <a:pt x="108454" y="0"/>
                </a:moveTo>
                <a:lnTo>
                  <a:pt x="650722" y="0"/>
                </a:lnTo>
                <a:cubicBezTo>
                  <a:pt x="710619" y="0"/>
                  <a:pt x="759176" y="48556"/>
                  <a:pt x="759176" y="108454"/>
                </a:cubicBezTo>
                <a:lnTo>
                  <a:pt x="759176" y="108454"/>
                </a:lnTo>
                <a:cubicBezTo>
                  <a:pt x="759176" y="168351"/>
                  <a:pt x="710619" y="216907"/>
                  <a:pt x="650722" y="216907"/>
                </a:cubicBezTo>
                <a:lnTo>
                  <a:pt x="108454" y="216907"/>
                </a:lnTo>
                <a:cubicBezTo>
                  <a:pt x="48596" y="216907"/>
                  <a:pt x="0" y="168311"/>
                  <a:pt x="0" y="108454"/>
                </a:cubicBezTo>
                <a:lnTo>
                  <a:pt x="0" y="108454"/>
                </a:lnTo>
                <a:cubicBezTo>
                  <a:pt x="0" y="48596"/>
                  <a:pt x="48596" y="0"/>
                  <a:pt x="108454" y="0"/>
                </a:cubicBezTo>
                <a:close/>
              </a:path>
            </a:pathLst>
          </a:custGeom>
          <a:solidFill>
            <a:srgbClr val="006600"/>
          </a:solidFill>
          <a:ln/>
        </p:spPr>
      </p:sp>
      <p:sp>
        <p:nvSpPr>
          <p:cNvPr id="8" name="Text 5"/>
          <p:cNvSpPr/>
          <p:nvPr/>
        </p:nvSpPr>
        <p:spPr>
          <a:xfrm>
            <a:off x="506117" y="2928249"/>
            <a:ext cx="813403" cy="216907"/>
          </a:xfrm>
          <a:prstGeom prst="rect">
            <a:avLst/>
          </a:prstGeom>
          <a:noFill/>
          <a:ln/>
        </p:spPr>
        <p:txBody>
          <a:bodyPr wrap="square" lIns="108454" tIns="36151" rIns="108454" bIns="36151" rtlCol="0" anchor="ctr"/>
          <a:lstStyle/>
          <a:p>
            <a:pPr>
              <a:lnSpc>
                <a:spcPct val="110000"/>
              </a:lnSpc>
            </a:pPr>
            <a:r>
              <a:rPr lang="en-US" sz="854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LANGUAGE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06117" y="3217459"/>
            <a:ext cx="3524744" cy="2892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08" b="1" dirty="0">
                <a:solidFill>
                  <a:srgbClr val="1F2937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Urdu Class for Beginners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06117" y="3578971"/>
            <a:ext cx="3479555" cy="180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6" dirty="0">
                <a:solidFill>
                  <a:srgbClr val="1F2937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"Wanna learn Urdu?"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06117" y="3868181"/>
            <a:ext cx="3488593" cy="4699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39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Urdu is the mother language of Pakistanis. Learn this beautiful language with our expert tutor.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506117" y="4446600"/>
            <a:ext cx="3416291" cy="723024"/>
          </a:xfrm>
          <a:custGeom>
            <a:avLst/>
            <a:gdLst/>
            <a:ahLst/>
            <a:cxnLst/>
            <a:rect l="l" t="t" r="r" b="b"/>
            <a:pathLst>
              <a:path w="3416291" h="723024">
                <a:moveTo>
                  <a:pt x="72302" y="0"/>
                </a:moveTo>
                <a:lnTo>
                  <a:pt x="3343988" y="0"/>
                </a:lnTo>
                <a:cubicBezTo>
                  <a:pt x="3383920" y="0"/>
                  <a:pt x="3416291" y="32371"/>
                  <a:pt x="3416291" y="72302"/>
                </a:cubicBezTo>
                <a:lnTo>
                  <a:pt x="3416291" y="650722"/>
                </a:lnTo>
                <a:cubicBezTo>
                  <a:pt x="3416291" y="690654"/>
                  <a:pt x="3383920" y="723024"/>
                  <a:pt x="3343988" y="723024"/>
                </a:cubicBezTo>
                <a:lnTo>
                  <a:pt x="72302" y="723024"/>
                </a:lnTo>
                <a:cubicBezTo>
                  <a:pt x="32371" y="723024"/>
                  <a:pt x="0" y="690654"/>
                  <a:pt x="0" y="650722"/>
                </a:cubicBezTo>
                <a:lnTo>
                  <a:pt x="0" y="72302"/>
                </a:lnTo>
                <a:cubicBezTo>
                  <a:pt x="0" y="32371"/>
                  <a:pt x="32371" y="0"/>
                  <a:pt x="72302" y="0"/>
                </a:cubicBezTo>
                <a:close/>
              </a:path>
            </a:pathLst>
          </a:custGeom>
          <a:solidFill>
            <a:srgbClr val="006600">
              <a:alpha val="5098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614571" y="4555054"/>
            <a:ext cx="433815" cy="433815"/>
          </a:xfrm>
          <a:custGeom>
            <a:avLst/>
            <a:gdLst/>
            <a:ahLst/>
            <a:cxnLst/>
            <a:rect l="l" t="t" r="r" b="b"/>
            <a:pathLst>
              <a:path w="433815" h="433815">
                <a:moveTo>
                  <a:pt x="216907" y="0"/>
                </a:moveTo>
                <a:lnTo>
                  <a:pt x="216907" y="0"/>
                </a:lnTo>
                <a:cubicBezTo>
                  <a:pt x="336622" y="0"/>
                  <a:pt x="433815" y="97193"/>
                  <a:pt x="433815" y="216907"/>
                </a:cubicBezTo>
                <a:lnTo>
                  <a:pt x="433815" y="216907"/>
                </a:lnTo>
                <a:cubicBezTo>
                  <a:pt x="433815" y="336622"/>
                  <a:pt x="336622" y="433815"/>
                  <a:pt x="216907" y="433815"/>
                </a:cubicBezTo>
                <a:lnTo>
                  <a:pt x="216907" y="433815"/>
                </a:lnTo>
                <a:cubicBezTo>
                  <a:pt x="97193" y="433815"/>
                  <a:pt x="0" y="336622"/>
                  <a:pt x="0" y="216907"/>
                </a:cubicBezTo>
                <a:lnTo>
                  <a:pt x="0" y="216907"/>
                </a:lnTo>
                <a:cubicBezTo>
                  <a:pt x="0" y="97193"/>
                  <a:pt x="97193" y="0"/>
                  <a:pt x="216907" y="0"/>
                </a:cubicBezTo>
                <a:close/>
              </a:path>
            </a:pathLst>
          </a:custGeom>
          <a:solidFill>
            <a:srgbClr val="006600">
              <a:alpha val="20000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732062" y="4690621"/>
            <a:ext cx="203351" cy="162681"/>
          </a:xfrm>
          <a:custGeom>
            <a:avLst/>
            <a:gdLst/>
            <a:ahLst/>
            <a:cxnLst/>
            <a:rect l="l" t="t" r="r" b="b"/>
            <a:pathLst>
              <a:path w="203351" h="162681">
                <a:moveTo>
                  <a:pt x="40670" y="30503"/>
                </a:moveTo>
                <a:cubicBezTo>
                  <a:pt x="40670" y="19287"/>
                  <a:pt x="49789" y="10168"/>
                  <a:pt x="61005" y="10168"/>
                </a:cubicBezTo>
                <a:lnTo>
                  <a:pt x="172848" y="10168"/>
                </a:lnTo>
                <a:cubicBezTo>
                  <a:pt x="184064" y="10168"/>
                  <a:pt x="193183" y="19287"/>
                  <a:pt x="193183" y="30503"/>
                </a:cubicBezTo>
                <a:lnTo>
                  <a:pt x="193183" y="106759"/>
                </a:lnTo>
                <a:lnTo>
                  <a:pt x="162681" y="106759"/>
                </a:lnTo>
                <a:lnTo>
                  <a:pt x="162681" y="101675"/>
                </a:lnTo>
                <a:cubicBezTo>
                  <a:pt x="162681" y="96051"/>
                  <a:pt x="158137" y="91508"/>
                  <a:pt x="152513" y="91508"/>
                </a:cubicBezTo>
                <a:lnTo>
                  <a:pt x="132178" y="91508"/>
                </a:lnTo>
                <a:cubicBezTo>
                  <a:pt x="126554" y="91508"/>
                  <a:pt x="122010" y="96051"/>
                  <a:pt x="122010" y="101675"/>
                </a:cubicBezTo>
                <a:lnTo>
                  <a:pt x="122010" y="106759"/>
                </a:lnTo>
                <a:lnTo>
                  <a:pt x="80991" y="106759"/>
                </a:lnTo>
                <a:cubicBezTo>
                  <a:pt x="84454" y="100786"/>
                  <a:pt x="86424" y="93827"/>
                  <a:pt x="86424" y="86424"/>
                </a:cubicBezTo>
                <a:cubicBezTo>
                  <a:pt x="86424" y="63960"/>
                  <a:pt x="68218" y="45754"/>
                  <a:pt x="45754" y="45754"/>
                </a:cubicBezTo>
                <a:cubicBezTo>
                  <a:pt x="44038" y="45754"/>
                  <a:pt x="42322" y="45849"/>
                  <a:pt x="40670" y="46072"/>
                </a:cubicBezTo>
                <a:lnTo>
                  <a:pt x="40670" y="30503"/>
                </a:lnTo>
                <a:close/>
                <a:moveTo>
                  <a:pt x="105806" y="142345"/>
                </a:moveTo>
                <a:cubicBezTo>
                  <a:pt x="104185" y="134656"/>
                  <a:pt x="100627" y="127698"/>
                  <a:pt x="95607" y="122010"/>
                </a:cubicBezTo>
                <a:lnTo>
                  <a:pt x="193183" y="122010"/>
                </a:lnTo>
                <a:cubicBezTo>
                  <a:pt x="193183" y="133226"/>
                  <a:pt x="184064" y="142345"/>
                  <a:pt x="172848" y="142345"/>
                </a:cubicBezTo>
                <a:lnTo>
                  <a:pt x="105806" y="142345"/>
                </a:lnTo>
                <a:close/>
                <a:moveTo>
                  <a:pt x="20335" y="86424"/>
                </a:moveTo>
                <a:cubicBezTo>
                  <a:pt x="20335" y="72395"/>
                  <a:pt x="31725" y="61005"/>
                  <a:pt x="45754" y="61005"/>
                </a:cubicBezTo>
                <a:cubicBezTo>
                  <a:pt x="59783" y="61005"/>
                  <a:pt x="71173" y="72395"/>
                  <a:pt x="71173" y="86424"/>
                </a:cubicBezTo>
                <a:cubicBezTo>
                  <a:pt x="71173" y="100453"/>
                  <a:pt x="59783" y="111843"/>
                  <a:pt x="45754" y="111843"/>
                </a:cubicBezTo>
                <a:cubicBezTo>
                  <a:pt x="31725" y="111843"/>
                  <a:pt x="20335" y="100453"/>
                  <a:pt x="20335" y="86424"/>
                </a:cubicBezTo>
                <a:close/>
                <a:moveTo>
                  <a:pt x="0" y="152513"/>
                </a:moveTo>
                <a:cubicBezTo>
                  <a:pt x="0" y="135673"/>
                  <a:pt x="13663" y="122010"/>
                  <a:pt x="30503" y="122010"/>
                </a:cubicBezTo>
                <a:lnTo>
                  <a:pt x="61005" y="122010"/>
                </a:lnTo>
                <a:cubicBezTo>
                  <a:pt x="77845" y="122010"/>
                  <a:pt x="91508" y="135673"/>
                  <a:pt x="91508" y="152513"/>
                </a:cubicBezTo>
                <a:cubicBezTo>
                  <a:pt x="91508" y="158137"/>
                  <a:pt x="86964" y="162681"/>
                  <a:pt x="81340" y="162681"/>
                </a:cubicBezTo>
                <a:lnTo>
                  <a:pt x="10168" y="162681"/>
                </a:lnTo>
                <a:cubicBezTo>
                  <a:pt x="4544" y="162681"/>
                  <a:pt x="0" y="158137"/>
                  <a:pt x="0" y="152513"/>
                </a:cubicBezTo>
                <a:close/>
              </a:path>
            </a:pathLst>
          </a:custGeom>
          <a:solidFill>
            <a:srgbClr val="006600"/>
          </a:solidFill>
          <a:ln/>
        </p:spPr>
      </p:sp>
      <p:sp>
        <p:nvSpPr>
          <p:cNvPr id="15" name="Text 12"/>
          <p:cNvSpPr/>
          <p:nvPr/>
        </p:nvSpPr>
        <p:spPr>
          <a:xfrm>
            <a:off x="1156839" y="4609281"/>
            <a:ext cx="641684" cy="180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6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Aness Ali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156839" y="4790037"/>
            <a:ext cx="632646" cy="1446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4" dirty="0">
                <a:solidFill>
                  <a:srgbClr val="1F2937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Expert Tutor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06117" y="5292624"/>
            <a:ext cx="3416291" cy="9038"/>
          </a:xfrm>
          <a:custGeom>
            <a:avLst/>
            <a:gdLst/>
            <a:ahLst/>
            <a:cxnLst/>
            <a:rect l="l" t="t" r="r" b="b"/>
            <a:pathLst>
              <a:path w="3416291" h="9038">
                <a:moveTo>
                  <a:pt x="0" y="0"/>
                </a:moveTo>
                <a:lnTo>
                  <a:pt x="3416291" y="0"/>
                </a:lnTo>
                <a:lnTo>
                  <a:pt x="3416291" y="9038"/>
                </a:lnTo>
                <a:lnTo>
                  <a:pt x="0" y="9038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/>
        </p:spPr>
      </p:sp>
      <p:sp>
        <p:nvSpPr>
          <p:cNvPr id="18" name="Shape 15"/>
          <p:cNvSpPr/>
          <p:nvPr/>
        </p:nvSpPr>
        <p:spPr>
          <a:xfrm>
            <a:off x="506117" y="5405596"/>
            <a:ext cx="1211066" cy="361512"/>
          </a:xfrm>
          <a:custGeom>
            <a:avLst/>
            <a:gdLst/>
            <a:ahLst/>
            <a:cxnLst/>
            <a:rect l="l" t="t" r="r" b="b"/>
            <a:pathLst>
              <a:path w="1211066" h="361512">
                <a:moveTo>
                  <a:pt x="180756" y="0"/>
                </a:moveTo>
                <a:lnTo>
                  <a:pt x="1030310" y="0"/>
                </a:lnTo>
                <a:cubicBezTo>
                  <a:pt x="1130139" y="0"/>
                  <a:pt x="1211066" y="80927"/>
                  <a:pt x="1211066" y="180756"/>
                </a:cubicBezTo>
                <a:lnTo>
                  <a:pt x="1211066" y="180756"/>
                </a:lnTo>
                <a:cubicBezTo>
                  <a:pt x="1211066" y="280585"/>
                  <a:pt x="1130139" y="361512"/>
                  <a:pt x="1030310" y="361512"/>
                </a:cubicBezTo>
                <a:lnTo>
                  <a:pt x="180756" y="361512"/>
                </a:lnTo>
                <a:cubicBezTo>
                  <a:pt x="80927" y="361512"/>
                  <a:pt x="0" y="280585"/>
                  <a:pt x="0" y="180756"/>
                </a:cubicBezTo>
                <a:lnTo>
                  <a:pt x="0" y="180756"/>
                </a:lnTo>
                <a:cubicBezTo>
                  <a:pt x="0" y="80927"/>
                  <a:pt x="80927" y="0"/>
                  <a:pt x="180756" y="0"/>
                </a:cubicBezTo>
                <a:close/>
              </a:path>
            </a:pathLst>
          </a:custGeom>
          <a:solidFill>
            <a:srgbClr val="006600"/>
          </a:solidFill>
          <a:ln/>
        </p:spPr>
      </p:sp>
      <p:sp>
        <p:nvSpPr>
          <p:cNvPr id="19" name="Text 16"/>
          <p:cNvSpPr/>
          <p:nvPr/>
        </p:nvSpPr>
        <p:spPr>
          <a:xfrm>
            <a:off x="506117" y="5405596"/>
            <a:ext cx="1274331" cy="361512"/>
          </a:xfrm>
          <a:prstGeom prst="rect">
            <a:avLst/>
          </a:prstGeom>
          <a:noFill/>
          <a:ln/>
        </p:spPr>
        <p:txBody>
          <a:bodyPr wrap="square" lIns="180756" tIns="90378" rIns="180756" bIns="90378" rtlCol="0" anchor="ctr"/>
          <a:lstStyle/>
          <a:p>
            <a:pPr>
              <a:lnSpc>
                <a:spcPct val="120000"/>
              </a:lnSpc>
            </a:pPr>
            <a:r>
              <a:rPr lang="en-US" sz="996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Apply Now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4245650" y="1482200"/>
            <a:ext cx="3705500" cy="4428525"/>
          </a:xfrm>
          <a:custGeom>
            <a:avLst/>
            <a:gdLst/>
            <a:ahLst/>
            <a:cxnLst/>
            <a:rect l="l" t="t" r="r" b="b"/>
            <a:pathLst>
              <a:path w="3705500" h="4428525">
                <a:moveTo>
                  <a:pt x="144589" y="0"/>
                </a:moveTo>
                <a:lnTo>
                  <a:pt x="3560912" y="0"/>
                </a:lnTo>
                <a:cubicBezTo>
                  <a:pt x="3640766" y="0"/>
                  <a:pt x="3705500" y="64735"/>
                  <a:pt x="3705500" y="144589"/>
                </a:cubicBezTo>
                <a:lnTo>
                  <a:pt x="3705500" y="4283936"/>
                </a:lnTo>
                <a:cubicBezTo>
                  <a:pt x="3705500" y="4363790"/>
                  <a:pt x="3640766" y="4428525"/>
                  <a:pt x="3560912" y="4428525"/>
                </a:cubicBezTo>
                <a:lnTo>
                  <a:pt x="144589" y="4428525"/>
                </a:lnTo>
                <a:cubicBezTo>
                  <a:pt x="64735" y="4428525"/>
                  <a:pt x="0" y="4363790"/>
                  <a:pt x="0" y="4283936"/>
                </a:cubicBezTo>
                <a:lnTo>
                  <a:pt x="0" y="144589"/>
                </a:lnTo>
                <a:cubicBezTo>
                  <a:pt x="0" y="64788"/>
                  <a:pt x="64788" y="0"/>
                  <a:pt x="144589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25945" dist="180756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2" name="Shape 18"/>
          <p:cNvSpPr/>
          <p:nvPr/>
        </p:nvSpPr>
        <p:spPr>
          <a:xfrm>
            <a:off x="4390255" y="2928249"/>
            <a:ext cx="713987" cy="216907"/>
          </a:xfrm>
          <a:custGeom>
            <a:avLst/>
            <a:gdLst/>
            <a:ahLst/>
            <a:cxnLst/>
            <a:rect l="l" t="t" r="r" b="b"/>
            <a:pathLst>
              <a:path w="713987" h="216907">
                <a:moveTo>
                  <a:pt x="108454" y="0"/>
                </a:moveTo>
                <a:lnTo>
                  <a:pt x="605533" y="0"/>
                </a:lnTo>
                <a:cubicBezTo>
                  <a:pt x="665430" y="0"/>
                  <a:pt x="713987" y="48556"/>
                  <a:pt x="713987" y="108454"/>
                </a:cubicBezTo>
                <a:lnTo>
                  <a:pt x="713987" y="108454"/>
                </a:lnTo>
                <a:cubicBezTo>
                  <a:pt x="713987" y="168351"/>
                  <a:pt x="665430" y="216907"/>
                  <a:pt x="605533" y="216907"/>
                </a:cubicBezTo>
                <a:lnTo>
                  <a:pt x="108454" y="216907"/>
                </a:lnTo>
                <a:cubicBezTo>
                  <a:pt x="48596" y="216907"/>
                  <a:pt x="0" y="168311"/>
                  <a:pt x="0" y="108454"/>
                </a:cubicBezTo>
                <a:lnTo>
                  <a:pt x="0" y="108454"/>
                </a:lnTo>
                <a:cubicBezTo>
                  <a:pt x="0" y="48596"/>
                  <a:pt x="48596" y="0"/>
                  <a:pt x="108454" y="0"/>
                </a:cubicBezTo>
                <a:close/>
              </a:path>
            </a:pathLst>
          </a:custGeom>
          <a:solidFill>
            <a:srgbClr val="8B4513"/>
          </a:solidFill>
          <a:ln/>
        </p:spPr>
      </p:sp>
      <p:sp>
        <p:nvSpPr>
          <p:cNvPr id="23" name="Text 19"/>
          <p:cNvSpPr/>
          <p:nvPr/>
        </p:nvSpPr>
        <p:spPr>
          <a:xfrm>
            <a:off x="4390255" y="2928249"/>
            <a:ext cx="768213" cy="216907"/>
          </a:xfrm>
          <a:prstGeom prst="rect">
            <a:avLst/>
          </a:prstGeom>
          <a:noFill/>
          <a:ln/>
        </p:spPr>
        <p:txBody>
          <a:bodyPr wrap="square" lIns="108454" tIns="36151" rIns="108454" bIns="36151" rtlCol="0" anchor="ctr"/>
          <a:lstStyle/>
          <a:p>
            <a:pPr>
              <a:lnSpc>
                <a:spcPct val="110000"/>
              </a:lnSpc>
            </a:pPr>
            <a:r>
              <a:rPr lang="en-US" sz="854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CULINARY</a:t>
            </a:r>
            <a:endParaRPr lang="en-US" sz="1600" dirty="0"/>
          </a:p>
        </p:txBody>
      </p:sp>
      <p:sp>
        <p:nvSpPr>
          <p:cNvPr id="24" name="Text 20"/>
          <p:cNvSpPr/>
          <p:nvPr/>
        </p:nvSpPr>
        <p:spPr>
          <a:xfrm>
            <a:off x="4390255" y="3217459"/>
            <a:ext cx="3524744" cy="2892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08" b="1" dirty="0">
                <a:solidFill>
                  <a:srgbClr val="1F2937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Pakistani Milk Tea Workshop</a:t>
            </a:r>
            <a:endParaRPr lang="en-US" sz="1600" dirty="0"/>
          </a:p>
        </p:txBody>
      </p:sp>
      <p:sp>
        <p:nvSpPr>
          <p:cNvPr id="25" name="Text 21"/>
          <p:cNvSpPr/>
          <p:nvPr/>
        </p:nvSpPr>
        <p:spPr>
          <a:xfrm>
            <a:off x="4390255" y="3578971"/>
            <a:ext cx="3479555" cy="180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6" dirty="0">
                <a:solidFill>
                  <a:srgbClr val="1F2937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"How to make traditional Pakistani milktea?"</a:t>
            </a:r>
            <a:endParaRPr lang="en-US" sz="1600" dirty="0"/>
          </a:p>
        </p:txBody>
      </p:sp>
      <p:sp>
        <p:nvSpPr>
          <p:cNvPr id="26" name="Text 22"/>
          <p:cNvSpPr/>
          <p:nvPr/>
        </p:nvSpPr>
        <p:spPr>
          <a:xfrm>
            <a:off x="4390255" y="3868181"/>
            <a:ext cx="3488593" cy="4699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39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Tailor-made for foodies interested in Pakistani cuisine. Learn authentic brewing from a Pakistani Mama.</a:t>
            </a:r>
            <a:endParaRPr lang="en-US" sz="1600" dirty="0"/>
          </a:p>
        </p:txBody>
      </p:sp>
      <p:sp>
        <p:nvSpPr>
          <p:cNvPr id="27" name="Shape 23"/>
          <p:cNvSpPr/>
          <p:nvPr/>
        </p:nvSpPr>
        <p:spPr>
          <a:xfrm>
            <a:off x="4390255" y="4446600"/>
            <a:ext cx="3416291" cy="723024"/>
          </a:xfrm>
          <a:custGeom>
            <a:avLst/>
            <a:gdLst/>
            <a:ahLst/>
            <a:cxnLst/>
            <a:rect l="l" t="t" r="r" b="b"/>
            <a:pathLst>
              <a:path w="3416291" h="723024">
                <a:moveTo>
                  <a:pt x="72302" y="0"/>
                </a:moveTo>
                <a:lnTo>
                  <a:pt x="3343988" y="0"/>
                </a:lnTo>
                <a:cubicBezTo>
                  <a:pt x="3383920" y="0"/>
                  <a:pt x="3416291" y="32371"/>
                  <a:pt x="3416291" y="72302"/>
                </a:cubicBezTo>
                <a:lnTo>
                  <a:pt x="3416291" y="650722"/>
                </a:lnTo>
                <a:cubicBezTo>
                  <a:pt x="3416291" y="690654"/>
                  <a:pt x="3383920" y="723024"/>
                  <a:pt x="3343988" y="723024"/>
                </a:cubicBezTo>
                <a:lnTo>
                  <a:pt x="72302" y="723024"/>
                </a:lnTo>
                <a:cubicBezTo>
                  <a:pt x="32371" y="723024"/>
                  <a:pt x="0" y="690654"/>
                  <a:pt x="0" y="650722"/>
                </a:cubicBezTo>
                <a:lnTo>
                  <a:pt x="0" y="72302"/>
                </a:lnTo>
                <a:cubicBezTo>
                  <a:pt x="0" y="32371"/>
                  <a:pt x="32371" y="0"/>
                  <a:pt x="72302" y="0"/>
                </a:cubicBezTo>
                <a:close/>
              </a:path>
            </a:pathLst>
          </a:custGeom>
          <a:solidFill>
            <a:srgbClr val="8B4513">
              <a:alpha val="5098"/>
            </a:srgbClr>
          </a:solidFill>
          <a:ln/>
        </p:spPr>
      </p:sp>
      <p:sp>
        <p:nvSpPr>
          <p:cNvPr id="28" name="Shape 24"/>
          <p:cNvSpPr/>
          <p:nvPr/>
        </p:nvSpPr>
        <p:spPr>
          <a:xfrm>
            <a:off x="4498709" y="4555054"/>
            <a:ext cx="433815" cy="433815"/>
          </a:xfrm>
          <a:custGeom>
            <a:avLst/>
            <a:gdLst/>
            <a:ahLst/>
            <a:cxnLst/>
            <a:rect l="l" t="t" r="r" b="b"/>
            <a:pathLst>
              <a:path w="433815" h="433815">
                <a:moveTo>
                  <a:pt x="216907" y="0"/>
                </a:moveTo>
                <a:lnTo>
                  <a:pt x="216907" y="0"/>
                </a:lnTo>
                <a:cubicBezTo>
                  <a:pt x="336622" y="0"/>
                  <a:pt x="433815" y="97193"/>
                  <a:pt x="433815" y="216907"/>
                </a:cubicBezTo>
                <a:lnTo>
                  <a:pt x="433815" y="216907"/>
                </a:lnTo>
                <a:cubicBezTo>
                  <a:pt x="433815" y="336622"/>
                  <a:pt x="336622" y="433815"/>
                  <a:pt x="216907" y="433815"/>
                </a:cubicBezTo>
                <a:lnTo>
                  <a:pt x="216907" y="433815"/>
                </a:lnTo>
                <a:cubicBezTo>
                  <a:pt x="97193" y="433815"/>
                  <a:pt x="0" y="336622"/>
                  <a:pt x="0" y="216907"/>
                </a:cubicBezTo>
                <a:lnTo>
                  <a:pt x="0" y="216907"/>
                </a:lnTo>
                <a:cubicBezTo>
                  <a:pt x="0" y="97193"/>
                  <a:pt x="97193" y="0"/>
                  <a:pt x="216907" y="0"/>
                </a:cubicBezTo>
                <a:close/>
              </a:path>
            </a:pathLst>
          </a:custGeom>
          <a:solidFill>
            <a:srgbClr val="8B4513">
              <a:alpha val="20000"/>
            </a:srgbClr>
          </a:solidFill>
          <a:ln/>
        </p:spPr>
      </p:sp>
      <p:sp>
        <p:nvSpPr>
          <p:cNvPr id="29" name="Shape 25"/>
          <p:cNvSpPr/>
          <p:nvPr/>
        </p:nvSpPr>
        <p:spPr>
          <a:xfrm>
            <a:off x="4626368" y="4690621"/>
            <a:ext cx="183016" cy="162681"/>
          </a:xfrm>
          <a:custGeom>
            <a:avLst/>
            <a:gdLst/>
            <a:ahLst/>
            <a:cxnLst/>
            <a:rect l="l" t="t" r="r" b="b"/>
            <a:pathLst>
              <a:path w="183016" h="162681">
                <a:moveTo>
                  <a:pt x="48296" y="-5084"/>
                </a:moveTo>
                <a:cubicBezTo>
                  <a:pt x="44070" y="-5084"/>
                  <a:pt x="40670" y="-1684"/>
                  <a:pt x="40670" y="2542"/>
                </a:cubicBezTo>
                <a:cubicBezTo>
                  <a:pt x="40670" y="14902"/>
                  <a:pt x="48105" y="21415"/>
                  <a:pt x="53094" y="25768"/>
                </a:cubicBezTo>
                <a:lnTo>
                  <a:pt x="53443" y="26086"/>
                </a:lnTo>
                <a:cubicBezTo>
                  <a:pt x="58622" y="30630"/>
                  <a:pt x="61005" y="33013"/>
                  <a:pt x="61005" y="38128"/>
                </a:cubicBezTo>
                <a:cubicBezTo>
                  <a:pt x="61005" y="42354"/>
                  <a:pt x="64405" y="45754"/>
                  <a:pt x="68631" y="45754"/>
                </a:cubicBezTo>
                <a:cubicBezTo>
                  <a:pt x="72857" y="45754"/>
                  <a:pt x="76256" y="42354"/>
                  <a:pt x="76256" y="38128"/>
                </a:cubicBezTo>
                <a:cubicBezTo>
                  <a:pt x="76256" y="25768"/>
                  <a:pt x="68821" y="19255"/>
                  <a:pt x="63833" y="14902"/>
                </a:cubicBezTo>
                <a:lnTo>
                  <a:pt x="63484" y="14584"/>
                </a:lnTo>
                <a:cubicBezTo>
                  <a:pt x="58304" y="10072"/>
                  <a:pt x="55921" y="7657"/>
                  <a:pt x="55921" y="2542"/>
                </a:cubicBezTo>
                <a:cubicBezTo>
                  <a:pt x="55921" y="-1684"/>
                  <a:pt x="52522" y="-5084"/>
                  <a:pt x="48296" y="-5084"/>
                </a:cubicBezTo>
                <a:close/>
                <a:moveTo>
                  <a:pt x="30503" y="61005"/>
                </a:moveTo>
                <a:cubicBezTo>
                  <a:pt x="24879" y="61005"/>
                  <a:pt x="20335" y="65549"/>
                  <a:pt x="20335" y="71173"/>
                </a:cubicBezTo>
                <a:lnTo>
                  <a:pt x="20335" y="132178"/>
                </a:lnTo>
                <a:cubicBezTo>
                  <a:pt x="20335" y="149018"/>
                  <a:pt x="33998" y="162681"/>
                  <a:pt x="50838" y="162681"/>
                </a:cubicBezTo>
                <a:lnTo>
                  <a:pt x="111843" y="162681"/>
                </a:lnTo>
                <a:cubicBezTo>
                  <a:pt x="125124" y="162681"/>
                  <a:pt x="136436" y="154197"/>
                  <a:pt x="140598" y="142345"/>
                </a:cubicBezTo>
                <a:lnTo>
                  <a:pt x="142345" y="142345"/>
                </a:lnTo>
                <a:cubicBezTo>
                  <a:pt x="164809" y="142345"/>
                  <a:pt x="183016" y="124139"/>
                  <a:pt x="183016" y="101675"/>
                </a:cubicBezTo>
                <a:cubicBezTo>
                  <a:pt x="183016" y="79211"/>
                  <a:pt x="164809" y="61005"/>
                  <a:pt x="142345" y="61005"/>
                </a:cubicBezTo>
                <a:lnTo>
                  <a:pt x="30503" y="61005"/>
                </a:lnTo>
                <a:close/>
                <a:moveTo>
                  <a:pt x="142345" y="122010"/>
                </a:moveTo>
                <a:lnTo>
                  <a:pt x="142345" y="81340"/>
                </a:lnTo>
                <a:cubicBezTo>
                  <a:pt x="153561" y="81340"/>
                  <a:pt x="162681" y="90459"/>
                  <a:pt x="162681" y="101675"/>
                </a:cubicBezTo>
                <a:cubicBezTo>
                  <a:pt x="162681" y="112891"/>
                  <a:pt x="153561" y="122010"/>
                  <a:pt x="142345" y="122010"/>
                </a:cubicBezTo>
                <a:close/>
                <a:moveTo>
                  <a:pt x="91508" y="2542"/>
                </a:moveTo>
                <a:cubicBezTo>
                  <a:pt x="91508" y="-1684"/>
                  <a:pt x="88108" y="-5084"/>
                  <a:pt x="83882" y="-5084"/>
                </a:cubicBezTo>
                <a:cubicBezTo>
                  <a:pt x="79656" y="-5084"/>
                  <a:pt x="76256" y="-1684"/>
                  <a:pt x="76256" y="2542"/>
                </a:cubicBezTo>
                <a:cubicBezTo>
                  <a:pt x="76256" y="14902"/>
                  <a:pt x="83691" y="21415"/>
                  <a:pt x="88680" y="25768"/>
                </a:cubicBezTo>
                <a:lnTo>
                  <a:pt x="89029" y="26086"/>
                </a:lnTo>
                <a:cubicBezTo>
                  <a:pt x="94209" y="30630"/>
                  <a:pt x="96592" y="33013"/>
                  <a:pt x="96592" y="38128"/>
                </a:cubicBezTo>
                <a:cubicBezTo>
                  <a:pt x="96592" y="42354"/>
                  <a:pt x="99991" y="45754"/>
                  <a:pt x="104217" y="45754"/>
                </a:cubicBezTo>
                <a:cubicBezTo>
                  <a:pt x="108443" y="45754"/>
                  <a:pt x="111843" y="42354"/>
                  <a:pt x="111843" y="38128"/>
                </a:cubicBezTo>
                <a:cubicBezTo>
                  <a:pt x="111843" y="25768"/>
                  <a:pt x="104408" y="19255"/>
                  <a:pt x="99419" y="14902"/>
                </a:cubicBezTo>
                <a:lnTo>
                  <a:pt x="99070" y="14584"/>
                </a:lnTo>
                <a:cubicBezTo>
                  <a:pt x="93891" y="10072"/>
                  <a:pt x="91508" y="7657"/>
                  <a:pt x="91508" y="2542"/>
                </a:cubicBezTo>
                <a:close/>
              </a:path>
            </a:pathLst>
          </a:custGeom>
          <a:solidFill>
            <a:srgbClr val="8B4513"/>
          </a:solidFill>
          <a:ln/>
        </p:spPr>
      </p:sp>
      <p:sp>
        <p:nvSpPr>
          <p:cNvPr id="30" name="Text 26"/>
          <p:cNvSpPr/>
          <p:nvPr/>
        </p:nvSpPr>
        <p:spPr>
          <a:xfrm>
            <a:off x="5040977" y="4609281"/>
            <a:ext cx="750138" cy="180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6" b="1" dirty="0" err="1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Umza</a:t>
            </a:r>
            <a:r>
              <a:rPr lang="en-US" sz="996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Khan</a:t>
            </a:r>
            <a:endParaRPr lang="en-US" sz="1600" dirty="0"/>
          </a:p>
        </p:txBody>
      </p:sp>
      <p:sp>
        <p:nvSpPr>
          <p:cNvPr id="31" name="Text 27"/>
          <p:cNvSpPr/>
          <p:nvPr/>
        </p:nvSpPr>
        <p:spPr>
          <a:xfrm>
            <a:off x="5040977" y="4790037"/>
            <a:ext cx="741100" cy="1446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4" dirty="0">
                <a:solidFill>
                  <a:srgbClr val="1F2937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Master Brewer</a:t>
            </a:r>
            <a:endParaRPr lang="en-US" sz="1600" dirty="0"/>
          </a:p>
        </p:txBody>
      </p:sp>
      <p:sp>
        <p:nvSpPr>
          <p:cNvPr id="32" name="Shape 28"/>
          <p:cNvSpPr/>
          <p:nvPr/>
        </p:nvSpPr>
        <p:spPr>
          <a:xfrm>
            <a:off x="4390255" y="5292624"/>
            <a:ext cx="3416291" cy="9038"/>
          </a:xfrm>
          <a:custGeom>
            <a:avLst/>
            <a:gdLst/>
            <a:ahLst/>
            <a:cxnLst/>
            <a:rect l="l" t="t" r="r" b="b"/>
            <a:pathLst>
              <a:path w="3416291" h="9038">
                <a:moveTo>
                  <a:pt x="0" y="0"/>
                </a:moveTo>
                <a:lnTo>
                  <a:pt x="3416291" y="0"/>
                </a:lnTo>
                <a:lnTo>
                  <a:pt x="3416291" y="9038"/>
                </a:lnTo>
                <a:lnTo>
                  <a:pt x="0" y="9038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/>
        </p:spPr>
      </p:sp>
      <p:sp>
        <p:nvSpPr>
          <p:cNvPr id="33" name="Shape 29"/>
          <p:cNvSpPr/>
          <p:nvPr/>
        </p:nvSpPr>
        <p:spPr>
          <a:xfrm>
            <a:off x="4390255" y="5405596"/>
            <a:ext cx="1211066" cy="361512"/>
          </a:xfrm>
          <a:custGeom>
            <a:avLst/>
            <a:gdLst/>
            <a:ahLst/>
            <a:cxnLst/>
            <a:rect l="l" t="t" r="r" b="b"/>
            <a:pathLst>
              <a:path w="1211066" h="361512">
                <a:moveTo>
                  <a:pt x="180756" y="0"/>
                </a:moveTo>
                <a:lnTo>
                  <a:pt x="1030310" y="0"/>
                </a:lnTo>
                <a:cubicBezTo>
                  <a:pt x="1130139" y="0"/>
                  <a:pt x="1211066" y="80927"/>
                  <a:pt x="1211066" y="180756"/>
                </a:cubicBezTo>
                <a:lnTo>
                  <a:pt x="1211066" y="180756"/>
                </a:lnTo>
                <a:cubicBezTo>
                  <a:pt x="1211066" y="280585"/>
                  <a:pt x="1130139" y="361512"/>
                  <a:pt x="1030310" y="361512"/>
                </a:cubicBezTo>
                <a:lnTo>
                  <a:pt x="180756" y="361512"/>
                </a:lnTo>
                <a:cubicBezTo>
                  <a:pt x="80927" y="361512"/>
                  <a:pt x="0" y="280585"/>
                  <a:pt x="0" y="180756"/>
                </a:cubicBezTo>
                <a:lnTo>
                  <a:pt x="0" y="180756"/>
                </a:lnTo>
                <a:cubicBezTo>
                  <a:pt x="0" y="80927"/>
                  <a:pt x="80927" y="0"/>
                  <a:pt x="180756" y="0"/>
                </a:cubicBezTo>
                <a:close/>
              </a:path>
            </a:pathLst>
          </a:custGeom>
          <a:solidFill>
            <a:srgbClr val="8B4513"/>
          </a:solidFill>
          <a:ln/>
        </p:spPr>
      </p:sp>
      <p:sp>
        <p:nvSpPr>
          <p:cNvPr id="34" name="Text 30"/>
          <p:cNvSpPr/>
          <p:nvPr/>
        </p:nvSpPr>
        <p:spPr>
          <a:xfrm>
            <a:off x="4390255" y="5405596"/>
            <a:ext cx="1274331" cy="361512"/>
          </a:xfrm>
          <a:prstGeom prst="rect">
            <a:avLst/>
          </a:prstGeom>
          <a:noFill/>
          <a:ln/>
        </p:spPr>
        <p:txBody>
          <a:bodyPr wrap="square" lIns="180756" tIns="90378" rIns="180756" bIns="90378" rtlCol="0" anchor="ctr"/>
          <a:lstStyle/>
          <a:p>
            <a:pPr>
              <a:lnSpc>
                <a:spcPct val="120000"/>
              </a:lnSpc>
            </a:pPr>
            <a:r>
              <a:rPr lang="en-US" sz="996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Apply Now</a:t>
            </a:r>
            <a:endParaRPr lang="en-US" sz="1600" dirty="0"/>
          </a:p>
        </p:txBody>
      </p:sp>
      <p:sp>
        <p:nvSpPr>
          <p:cNvPr id="35" name="Shape 31"/>
          <p:cNvSpPr/>
          <p:nvPr/>
        </p:nvSpPr>
        <p:spPr>
          <a:xfrm>
            <a:off x="8129930" y="1482200"/>
            <a:ext cx="3705500" cy="4428525"/>
          </a:xfrm>
          <a:custGeom>
            <a:avLst/>
            <a:gdLst/>
            <a:ahLst/>
            <a:cxnLst/>
            <a:rect l="l" t="t" r="r" b="b"/>
            <a:pathLst>
              <a:path w="3705500" h="4428525">
                <a:moveTo>
                  <a:pt x="144589" y="0"/>
                </a:moveTo>
                <a:lnTo>
                  <a:pt x="3560912" y="0"/>
                </a:lnTo>
                <a:cubicBezTo>
                  <a:pt x="3640766" y="0"/>
                  <a:pt x="3705500" y="64735"/>
                  <a:pt x="3705500" y="144589"/>
                </a:cubicBezTo>
                <a:lnTo>
                  <a:pt x="3705500" y="4283936"/>
                </a:lnTo>
                <a:cubicBezTo>
                  <a:pt x="3705500" y="4363790"/>
                  <a:pt x="3640766" y="4428525"/>
                  <a:pt x="3560912" y="4428525"/>
                </a:cubicBezTo>
                <a:lnTo>
                  <a:pt x="144589" y="4428525"/>
                </a:lnTo>
                <a:cubicBezTo>
                  <a:pt x="64735" y="4428525"/>
                  <a:pt x="0" y="4363790"/>
                  <a:pt x="0" y="4283936"/>
                </a:cubicBezTo>
                <a:lnTo>
                  <a:pt x="0" y="144589"/>
                </a:lnTo>
                <a:cubicBezTo>
                  <a:pt x="0" y="64788"/>
                  <a:pt x="64788" y="0"/>
                  <a:pt x="144589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25945" dist="180756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37" name="Shape 32"/>
          <p:cNvSpPr/>
          <p:nvPr/>
        </p:nvSpPr>
        <p:spPr>
          <a:xfrm>
            <a:off x="8274535" y="2928249"/>
            <a:ext cx="406701" cy="216907"/>
          </a:xfrm>
          <a:custGeom>
            <a:avLst/>
            <a:gdLst/>
            <a:ahLst/>
            <a:cxnLst/>
            <a:rect l="l" t="t" r="r" b="b"/>
            <a:pathLst>
              <a:path w="406701" h="216907">
                <a:moveTo>
                  <a:pt x="108454" y="0"/>
                </a:moveTo>
                <a:lnTo>
                  <a:pt x="298248" y="0"/>
                </a:lnTo>
                <a:cubicBezTo>
                  <a:pt x="358105" y="0"/>
                  <a:pt x="406701" y="48596"/>
                  <a:pt x="406701" y="108454"/>
                </a:cubicBezTo>
                <a:lnTo>
                  <a:pt x="406701" y="108454"/>
                </a:lnTo>
                <a:cubicBezTo>
                  <a:pt x="406701" y="168311"/>
                  <a:pt x="358105" y="216907"/>
                  <a:pt x="298248" y="216907"/>
                </a:cubicBezTo>
                <a:lnTo>
                  <a:pt x="108454" y="216907"/>
                </a:lnTo>
                <a:cubicBezTo>
                  <a:pt x="48596" y="216907"/>
                  <a:pt x="0" y="168311"/>
                  <a:pt x="0" y="108454"/>
                </a:cubicBezTo>
                <a:lnTo>
                  <a:pt x="0" y="108454"/>
                </a:lnTo>
                <a:cubicBezTo>
                  <a:pt x="0" y="48596"/>
                  <a:pt x="48596" y="0"/>
                  <a:pt x="108454" y="0"/>
                </a:cubicBezTo>
                <a:close/>
              </a:path>
            </a:pathLst>
          </a:custGeom>
          <a:solidFill>
            <a:srgbClr val="065F46"/>
          </a:solidFill>
          <a:ln/>
        </p:spPr>
      </p:sp>
      <p:sp>
        <p:nvSpPr>
          <p:cNvPr id="38" name="Text 33"/>
          <p:cNvSpPr/>
          <p:nvPr/>
        </p:nvSpPr>
        <p:spPr>
          <a:xfrm>
            <a:off x="8274535" y="2928249"/>
            <a:ext cx="460928" cy="216907"/>
          </a:xfrm>
          <a:prstGeom prst="rect">
            <a:avLst/>
          </a:prstGeom>
          <a:noFill/>
          <a:ln/>
        </p:spPr>
        <p:txBody>
          <a:bodyPr wrap="square" lIns="108454" tIns="36151" rIns="108454" bIns="36151" rtlCol="0" anchor="ctr"/>
          <a:lstStyle/>
          <a:p>
            <a:pPr>
              <a:lnSpc>
                <a:spcPct val="110000"/>
              </a:lnSpc>
            </a:pPr>
            <a:r>
              <a:rPr lang="en-US" sz="854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ART</a:t>
            </a:r>
            <a:endParaRPr lang="en-US" sz="1600" dirty="0"/>
          </a:p>
        </p:txBody>
      </p:sp>
      <p:sp>
        <p:nvSpPr>
          <p:cNvPr id="39" name="Text 34"/>
          <p:cNvSpPr/>
          <p:nvPr/>
        </p:nvSpPr>
        <p:spPr>
          <a:xfrm>
            <a:off x="8274535" y="3217459"/>
            <a:ext cx="3524744" cy="2892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08" b="1" dirty="0">
                <a:solidFill>
                  <a:srgbClr val="1F2937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Pakistani Henna Workshop</a:t>
            </a:r>
            <a:endParaRPr lang="en-US" sz="1600" dirty="0"/>
          </a:p>
        </p:txBody>
      </p:sp>
      <p:sp>
        <p:nvSpPr>
          <p:cNvPr id="40" name="Text 35"/>
          <p:cNvSpPr/>
          <p:nvPr/>
        </p:nvSpPr>
        <p:spPr>
          <a:xfrm>
            <a:off x="8274535" y="3578971"/>
            <a:ext cx="3479555" cy="180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6" dirty="0">
                <a:solidFill>
                  <a:srgbClr val="1F2937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"Wanna draw henna on your hands?"</a:t>
            </a:r>
            <a:endParaRPr lang="en-US" sz="1600" dirty="0"/>
          </a:p>
        </p:txBody>
      </p:sp>
      <p:sp>
        <p:nvSpPr>
          <p:cNvPr id="41" name="Text 36"/>
          <p:cNvSpPr/>
          <p:nvPr/>
        </p:nvSpPr>
        <p:spPr>
          <a:xfrm>
            <a:off x="8274535" y="3868181"/>
            <a:ext cx="3488593" cy="4699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39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Learn beautiful henna art from our skilled tutor. Step-by-step guidance for stunning designs.</a:t>
            </a:r>
            <a:endParaRPr lang="en-US" sz="1600" dirty="0"/>
          </a:p>
        </p:txBody>
      </p:sp>
      <p:sp>
        <p:nvSpPr>
          <p:cNvPr id="42" name="Shape 37"/>
          <p:cNvSpPr/>
          <p:nvPr/>
        </p:nvSpPr>
        <p:spPr>
          <a:xfrm>
            <a:off x="8274535" y="4446600"/>
            <a:ext cx="3416291" cy="723024"/>
          </a:xfrm>
          <a:custGeom>
            <a:avLst/>
            <a:gdLst/>
            <a:ahLst/>
            <a:cxnLst/>
            <a:rect l="l" t="t" r="r" b="b"/>
            <a:pathLst>
              <a:path w="3416291" h="723024">
                <a:moveTo>
                  <a:pt x="72302" y="0"/>
                </a:moveTo>
                <a:lnTo>
                  <a:pt x="3343988" y="0"/>
                </a:lnTo>
                <a:cubicBezTo>
                  <a:pt x="3383920" y="0"/>
                  <a:pt x="3416291" y="32371"/>
                  <a:pt x="3416291" y="72302"/>
                </a:cubicBezTo>
                <a:lnTo>
                  <a:pt x="3416291" y="650722"/>
                </a:lnTo>
                <a:cubicBezTo>
                  <a:pt x="3416291" y="690654"/>
                  <a:pt x="3383920" y="723024"/>
                  <a:pt x="3343988" y="723024"/>
                </a:cubicBezTo>
                <a:lnTo>
                  <a:pt x="72302" y="723024"/>
                </a:lnTo>
                <a:cubicBezTo>
                  <a:pt x="32371" y="723024"/>
                  <a:pt x="0" y="690654"/>
                  <a:pt x="0" y="650722"/>
                </a:cubicBezTo>
                <a:lnTo>
                  <a:pt x="0" y="72302"/>
                </a:lnTo>
                <a:cubicBezTo>
                  <a:pt x="0" y="32371"/>
                  <a:pt x="32371" y="0"/>
                  <a:pt x="72302" y="0"/>
                </a:cubicBezTo>
                <a:close/>
              </a:path>
            </a:pathLst>
          </a:custGeom>
          <a:solidFill>
            <a:srgbClr val="065F46">
              <a:alpha val="5098"/>
            </a:srgbClr>
          </a:solidFill>
          <a:ln/>
        </p:spPr>
      </p:sp>
      <p:sp>
        <p:nvSpPr>
          <p:cNvPr id="43" name="Shape 38"/>
          <p:cNvSpPr/>
          <p:nvPr/>
        </p:nvSpPr>
        <p:spPr>
          <a:xfrm>
            <a:off x="8382989" y="4555054"/>
            <a:ext cx="433815" cy="433815"/>
          </a:xfrm>
          <a:custGeom>
            <a:avLst/>
            <a:gdLst/>
            <a:ahLst/>
            <a:cxnLst/>
            <a:rect l="l" t="t" r="r" b="b"/>
            <a:pathLst>
              <a:path w="433815" h="433815">
                <a:moveTo>
                  <a:pt x="216907" y="0"/>
                </a:moveTo>
                <a:lnTo>
                  <a:pt x="216907" y="0"/>
                </a:lnTo>
                <a:cubicBezTo>
                  <a:pt x="336622" y="0"/>
                  <a:pt x="433815" y="97193"/>
                  <a:pt x="433815" y="216907"/>
                </a:cubicBezTo>
                <a:lnTo>
                  <a:pt x="433815" y="216907"/>
                </a:lnTo>
                <a:cubicBezTo>
                  <a:pt x="433815" y="336622"/>
                  <a:pt x="336622" y="433815"/>
                  <a:pt x="216907" y="433815"/>
                </a:cubicBezTo>
                <a:lnTo>
                  <a:pt x="216907" y="433815"/>
                </a:lnTo>
                <a:cubicBezTo>
                  <a:pt x="97193" y="433815"/>
                  <a:pt x="0" y="336622"/>
                  <a:pt x="0" y="216907"/>
                </a:cubicBezTo>
                <a:lnTo>
                  <a:pt x="0" y="216907"/>
                </a:lnTo>
                <a:cubicBezTo>
                  <a:pt x="0" y="97193"/>
                  <a:pt x="97193" y="0"/>
                  <a:pt x="216907" y="0"/>
                </a:cubicBezTo>
                <a:close/>
              </a:path>
            </a:pathLst>
          </a:custGeom>
          <a:solidFill>
            <a:srgbClr val="065F46">
              <a:alpha val="20000"/>
            </a:srgbClr>
          </a:solidFill>
          <a:ln/>
        </p:spPr>
      </p:sp>
      <p:sp>
        <p:nvSpPr>
          <p:cNvPr id="44" name="Shape 39"/>
          <p:cNvSpPr/>
          <p:nvPr/>
        </p:nvSpPr>
        <p:spPr>
          <a:xfrm>
            <a:off x="8500480" y="4690621"/>
            <a:ext cx="203351" cy="162681"/>
          </a:xfrm>
          <a:custGeom>
            <a:avLst/>
            <a:gdLst/>
            <a:ahLst/>
            <a:cxnLst/>
            <a:rect l="l" t="t" r="r" b="b"/>
            <a:pathLst>
              <a:path w="203351" h="162681">
                <a:moveTo>
                  <a:pt x="101675" y="0"/>
                </a:moveTo>
                <a:cubicBezTo>
                  <a:pt x="107299" y="0"/>
                  <a:pt x="111843" y="4544"/>
                  <a:pt x="111843" y="10168"/>
                </a:cubicBezTo>
                <a:lnTo>
                  <a:pt x="111843" y="76256"/>
                </a:lnTo>
                <a:cubicBezTo>
                  <a:pt x="111843" y="79053"/>
                  <a:pt x="114131" y="81340"/>
                  <a:pt x="116927" y="81340"/>
                </a:cubicBezTo>
                <a:cubicBezTo>
                  <a:pt x="119723" y="81340"/>
                  <a:pt x="122010" y="79053"/>
                  <a:pt x="122010" y="76256"/>
                </a:cubicBezTo>
                <a:lnTo>
                  <a:pt x="122010" y="20335"/>
                </a:lnTo>
                <a:cubicBezTo>
                  <a:pt x="122010" y="14711"/>
                  <a:pt x="126554" y="10168"/>
                  <a:pt x="132178" y="10168"/>
                </a:cubicBezTo>
                <a:cubicBezTo>
                  <a:pt x="137802" y="10168"/>
                  <a:pt x="142345" y="14711"/>
                  <a:pt x="142345" y="20335"/>
                </a:cubicBezTo>
                <a:lnTo>
                  <a:pt x="142345" y="76256"/>
                </a:lnTo>
                <a:cubicBezTo>
                  <a:pt x="142345" y="79053"/>
                  <a:pt x="144633" y="81340"/>
                  <a:pt x="147429" y="81340"/>
                </a:cubicBezTo>
                <a:cubicBezTo>
                  <a:pt x="150225" y="81340"/>
                  <a:pt x="152513" y="79053"/>
                  <a:pt x="152513" y="76256"/>
                </a:cubicBezTo>
                <a:lnTo>
                  <a:pt x="152513" y="40670"/>
                </a:lnTo>
                <a:cubicBezTo>
                  <a:pt x="152513" y="35046"/>
                  <a:pt x="157057" y="30503"/>
                  <a:pt x="162681" y="30503"/>
                </a:cubicBezTo>
                <a:cubicBezTo>
                  <a:pt x="168304" y="30503"/>
                  <a:pt x="172848" y="35046"/>
                  <a:pt x="172848" y="40670"/>
                </a:cubicBezTo>
                <a:lnTo>
                  <a:pt x="172848" y="97291"/>
                </a:lnTo>
                <a:cubicBezTo>
                  <a:pt x="166748" y="99006"/>
                  <a:pt x="161823" y="103772"/>
                  <a:pt x="160012" y="110095"/>
                </a:cubicBezTo>
                <a:lnTo>
                  <a:pt x="157946" y="117308"/>
                </a:lnTo>
                <a:lnTo>
                  <a:pt x="150734" y="119373"/>
                </a:lnTo>
                <a:cubicBezTo>
                  <a:pt x="142727" y="121661"/>
                  <a:pt x="137230" y="128969"/>
                  <a:pt x="137230" y="137293"/>
                </a:cubicBezTo>
                <a:cubicBezTo>
                  <a:pt x="137230" y="144315"/>
                  <a:pt x="141170" y="150638"/>
                  <a:pt x="147207" y="153784"/>
                </a:cubicBezTo>
                <a:cubicBezTo>
                  <a:pt x="138469" y="159440"/>
                  <a:pt x="128079" y="162712"/>
                  <a:pt x="116895" y="162712"/>
                </a:cubicBezTo>
                <a:lnTo>
                  <a:pt x="110794" y="162712"/>
                </a:lnTo>
                <a:cubicBezTo>
                  <a:pt x="91857" y="162712"/>
                  <a:pt x="73651" y="155436"/>
                  <a:pt x="59957" y="142377"/>
                </a:cubicBezTo>
                <a:lnTo>
                  <a:pt x="24275" y="108348"/>
                </a:lnTo>
                <a:cubicBezTo>
                  <a:pt x="19191" y="103518"/>
                  <a:pt x="19001" y="95448"/>
                  <a:pt x="23830" y="90364"/>
                </a:cubicBezTo>
                <a:cubicBezTo>
                  <a:pt x="28660" y="85280"/>
                  <a:pt x="36730" y="85090"/>
                  <a:pt x="41814" y="89919"/>
                </a:cubicBezTo>
                <a:lnTo>
                  <a:pt x="61037" y="108221"/>
                </a:lnTo>
                <a:cubicBezTo>
                  <a:pt x="61037" y="107744"/>
                  <a:pt x="61005" y="107236"/>
                  <a:pt x="61005" y="106759"/>
                </a:cubicBezTo>
                <a:lnTo>
                  <a:pt x="61005" y="20335"/>
                </a:lnTo>
                <a:cubicBezTo>
                  <a:pt x="61005" y="14711"/>
                  <a:pt x="65549" y="10168"/>
                  <a:pt x="71173" y="10168"/>
                </a:cubicBezTo>
                <a:cubicBezTo>
                  <a:pt x="76797" y="10168"/>
                  <a:pt x="81340" y="14711"/>
                  <a:pt x="81340" y="20335"/>
                </a:cubicBezTo>
                <a:lnTo>
                  <a:pt x="81340" y="76256"/>
                </a:lnTo>
                <a:cubicBezTo>
                  <a:pt x="81340" y="79053"/>
                  <a:pt x="83628" y="81340"/>
                  <a:pt x="86424" y="81340"/>
                </a:cubicBezTo>
                <a:cubicBezTo>
                  <a:pt x="89220" y="81340"/>
                  <a:pt x="91508" y="79053"/>
                  <a:pt x="91508" y="76256"/>
                </a:cubicBezTo>
                <a:lnTo>
                  <a:pt x="91508" y="10168"/>
                </a:lnTo>
                <a:cubicBezTo>
                  <a:pt x="91508" y="4544"/>
                  <a:pt x="96051" y="0"/>
                  <a:pt x="101675" y="0"/>
                </a:cubicBezTo>
                <a:close/>
                <a:moveTo>
                  <a:pt x="99356" y="103772"/>
                </a:moveTo>
                <a:cubicBezTo>
                  <a:pt x="99006" y="102533"/>
                  <a:pt x="97862" y="101675"/>
                  <a:pt x="96592" y="101675"/>
                </a:cubicBezTo>
                <a:cubicBezTo>
                  <a:pt x="95321" y="101675"/>
                  <a:pt x="94177" y="102533"/>
                  <a:pt x="93827" y="103772"/>
                </a:cubicBezTo>
                <a:lnTo>
                  <a:pt x="91508" y="111843"/>
                </a:lnTo>
                <a:lnTo>
                  <a:pt x="83437" y="114162"/>
                </a:lnTo>
                <a:cubicBezTo>
                  <a:pt x="82198" y="114512"/>
                  <a:pt x="81340" y="115656"/>
                  <a:pt x="81340" y="116927"/>
                </a:cubicBezTo>
                <a:cubicBezTo>
                  <a:pt x="81340" y="118198"/>
                  <a:pt x="82198" y="119341"/>
                  <a:pt x="83437" y="119691"/>
                </a:cubicBezTo>
                <a:lnTo>
                  <a:pt x="91508" y="122010"/>
                </a:lnTo>
                <a:lnTo>
                  <a:pt x="93827" y="130081"/>
                </a:lnTo>
                <a:cubicBezTo>
                  <a:pt x="94177" y="131320"/>
                  <a:pt x="95321" y="132178"/>
                  <a:pt x="96592" y="132178"/>
                </a:cubicBezTo>
                <a:cubicBezTo>
                  <a:pt x="97862" y="132178"/>
                  <a:pt x="99006" y="131320"/>
                  <a:pt x="99356" y="130081"/>
                </a:cubicBezTo>
                <a:lnTo>
                  <a:pt x="101675" y="122010"/>
                </a:lnTo>
                <a:lnTo>
                  <a:pt x="109746" y="119691"/>
                </a:lnTo>
                <a:cubicBezTo>
                  <a:pt x="110985" y="119341"/>
                  <a:pt x="111843" y="118198"/>
                  <a:pt x="111843" y="116927"/>
                </a:cubicBezTo>
                <a:cubicBezTo>
                  <a:pt x="111843" y="115656"/>
                  <a:pt x="110985" y="114512"/>
                  <a:pt x="109746" y="114162"/>
                </a:cubicBezTo>
                <a:lnTo>
                  <a:pt x="101675" y="111843"/>
                </a:lnTo>
                <a:lnTo>
                  <a:pt x="99356" y="103772"/>
                </a:lnTo>
                <a:close/>
                <a:moveTo>
                  <a:pt x="33044" y="38128"/>
                </a:moveTo>
                <a:lnTo>
                  <a:pt x="48391" y="42513"/>
                </a:lnTo>
                <a:cubicBezTo>
                  <a:pt x="49853" y="42926"/>
                  <a:pt x="50838" y="44261"/>
                  <a:pt x="50838" y="45754"/>
                </a:cubicBezTo>
                <a:cubicBezTo>
                  <a:pt x="50838" y="47247"/>
                  <a:pt x="49853" y="48582"/>
                  <a:pt x="48391" y="48995"/>
                </a:cubicBezTo>
                <a:lnTo>
                  <a:pt x="33044" y="53380"/>
                </a:lnTo>
                <a:lnTo>
                  <a:pt x="28660" y="68726"/>
                </a:lnTo>
                <a:cubicBezTo>
                  <a:pt x="28247" y="70188"/>
                  <a:pt x="26912" y="71173"/>
                  <a:pt x="25419" y="71173"/>
                </a:cubicBezTo>
                <a:cubicBezTo>
                  <a:pt x="23925" y="71173"/>
                  <a:pt x="22591" y="70188"/>
                  <a:pt x="22178" y="68726"/>
                </a:cubicBezTo>
                <a:lnTo>
                  <a:pt x="17793" y="53380"/>
                </a:lnTo>
                <a:lnTo>
                  <a:pt x="2447" y="48995"/>
                </a:lnTo>
                <a:cubicBezTo>
                  <a:pt x="985" y="48582"/>
                  <a:pt x="0" y="47247"/>
                  <a:pt x="0" y="45754"/>
                </a:cubicBezTo>
                <a:cubicBezTo>
                  <a:pt x="0" y="44261"/>
                  <a:pt x="985" y="42926"/>
                  <a:pt x="2447" y="42513"/>
                </a:cubicBezTo>
                <a:lnTo>
                  <a:pt x="17793" y="38128"/>
                </a:lnTo>
                <a:lnTo>
                  <a:pt x="22178" y="22782"/>
                </a:lnTo>
                <a:cubicBezTo>
                  <a:pt x="22591" y="21320"/>
                  <a:pt x="23925" y="20335"/>
                  <a:pt x="25419" y="20335"/>
                </a:cubicBezTo>
                <a:cubicBezTo>
                  <a:pt x="26912" y="20335"/>
                  <a:pt x="28247" y="21320"/>
                  <a:pt x="28660" y="22782"/>
                </a:cubicBezTo>
                <a:lnTo>
                  <a:pt x="33044" y="38128"/>
                </a:lnTo>
                <a:close/>
                <a:moveTo>
                  <a:pt x="185557" y="129636"/>
                </a:moveTo>
                <a:lnTo>
                  <a:pt x="200904" y="134021"/>
                </a:lnTo>
                <a:cubicBezTo>
                  <a:pt x="202366" y="134434"/>
                  <a:pt x="203351" y="135768"/>
                  <a:pt x="203351" y="137262"/>
                </a:cubicBezTo>
                <a:cubicBezTo>
                  <a:pt x="203351" y="138755"/>
                  <a:pt x="202366" y="140090"/>
                  <a:pt x="200904" y="140503"/>
                </a:cubicBezTo>
                <a:lnTo>
                  <a:pt x="185557" y="144887"/>
                </a:lnTo>
                <a:lnTo>
                  <a:pt x="181173" y="160234"/>
                </a:lnTo>
                <a:cubicBezTo>
                  <a:pt x="180760" y="161696"/>
                  <a:pt x="179425" y="162681"/>
                  <a:pt x="177932" y="162681"/>
                </a:cubicBezTo>
                <a:cubicBezTo>
                  <a:pt x="176438" y="162681"/>
                  <a:pt x="175104" y="161696"/>
                  <a:pt x="174691" y="160234"/>
                </a:cubicBezTo>
                <a:lnTo>
                  <a:pt x="170306" y="144887"/>
                </a:lnTo>
                <a:lnTo>
                  <a:pt x="154960" y="140503"/>
                </a:lnTo>
                <a:cubicBezTo>
                  <a:pt x="153498" y="140090"/>
                  <a:pt x="152513" y="138755"/>
                  <a:pt x="152513" y="137262"/>
                </a:cubicBezTo>
                <a:cubicBezTo>
                  <a:pt x="152513" y="135768"/>
                  <a:pt x="153498" y="134434"/>
                  <a:pt x="154960" y="134021"/>
                </a:cubicBezTo>
                <a:lnTo>
                  <a:pt x="170306" y="129636"/>
                </a:lnTo>
                <a:lnTo>
                  <a:pt x="174691" y="114289"/>
                </a:lnTo>
                <a:cubicBezTo>
                  <a:pt x="175104" y="112828"/>
                  <a:pt x="176438" y="111843"/>
                  <a:pt x="177932" y="111843"/>
                </a:cubicBezTo>
                <a:cubicBezTo>
                  <a:pt x="179425" y="111843"/>
                  <a:pt x="180760" y="112828"/>
                  <a:pt x="181173" y="114289"/>
                </a:cubicBezTo>
                <a:lnTo>
                  <a:pt x="185557" y="129636"/>
                </a:lnTo>
                <a:close/>
              </a:path>
            </a:pathLst>
          </a:custGeom>
          <a:solidFill>
            <a:srgbClr val="065F46"/>
          </a:solidFill>
          <a:ln/>
        </p:spPr>
      </p:sp>
      <p:sp>
        <p:nvSpPr>
          <p:cNvPr id="45" name="Text 40"/>
          <p:cNvSpPr/>
          <p:nvPr/>
        </p:nvSpPr>
        <p:spPr>
          <a:xfrm>
            <a:off x="8925257" y="4609281"/>
            <a:ext cx="867629" cy="180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6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Zahraa Ahmed</a:t>
            </a:r>
            <a:endParaRPr lang="en-US" sz="1600" dirty="0"/>
          </a:p>
        </p:txBody>
      </p:sp>
      <p:sp>
        <p:nvSpPr>
          <p:cNvPr id="46" name="Text 41"/>
          <p:cNvSpPr/>
          <p:nvPr/>
        </p:nvSpPr>
        <p:spPr>
          <a:xfrm>
            <a:off x="8925257" y="4790037"/>
            <a:ext cx="858592" cy="1446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4" dirty="0">
                <a:solidFill>
                  <a:srgbClr val="1F2937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Master Artist</a:t>
            </a:r>
            <a:endParaRPr lang="en-US" sz="1600" dirty="0"/>
          </a:p>
        </p:txBody>
      </p:sp>
      <p:sp>
        <p:nvSpPr>
          <p:cNvPr id="47" name="Shape 42"/>
          <p:cNvSpPr/>
          <p:nvPr/>
        </p:nvSpPr>
        <p:spPr>
          <a:xfrm>
            <a:off x="8274535" y="5292624"/>
            <a:ext cx="3416291" cy="9038"/>
          </a:xfrm>
          <a:custGeom>
            <a:avLst/>
            <a:gdLst/>
            <a:ahLst/>
            <a:cxnLst/>
            <a:rect l="l" t="t" r="r" b="b"/>
            <a:pathLst>
              <a:path w="3416291" h="9038">
                <a:moveTo>
                  <a:pt x="0" y="0"/>
                </a:moveTo>
                <a:lnTo>
                  <a:pt x="3416291" y="0"/>
                </a:lnTo>
                <a:lnTo>
                  <a:pt x="3416291" y="9038"/>
                </a:lnTo>
                <a:lnTo>
                  <a:pt x="0" y="9038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/>
        </p:spPr>
      </p:sp>
      <p:sp>
        <p:nvSpPr>
          <p:cNvPr id="48" name="Shape 43"/>
          <p:cNvSpPr/>
          <p:nvPr/>
        </p:nvSpPr>
        <p:spPr>
          <a:xfrm>
            <a:off x="8274535" y="5405596"/>
            <a:ext cx="1211066" cy="361512"/>
          </a:xfrm>
          <a:custGeom>
            <a:avLst/>
            <a:gdLst/>
            <a:ahLst/>
            <a:cxnLst/>
            <a:rect l="l" t="t" r="r" b="b"/>
            <a:pathLst>
              <a:path w="1211066" h="361512">
                <a:moveTo>
                  <a:pt x="180756" y="0"/>
                </a:moveTo>
                <a:lnTo>
                  <a:pt x="1030310" y="0"/>
                </a:lnTo>
                <a:cubicBezTo>
                  <a:pt x="1130139" y="0"/>
                  <a:pt x="1211066" y="80927"/>
                  <a:pt x="1211066" y="180756"/>
                </a:cubicBezTo>
                <a:lnTo>
                  <a:pt x="1211066" y="180756"/>
                </a:lnTo>
                <a:cubicBezTo>
                  <a:pt x="1211066" y="280585"/>
                  <a:pt x="1130139" y="361512"/>
                  <a:pt x="1030310" y="361512"/>
                </a:cubicBezTo>
                <a:lnTo>
                  <a:pt x="180756" y="361512"/>
                </a:lnTo>
                <a:cubicBezTo>
                  <a:pt x="80927" y="361512"/>
                  <a:pt x="0" y="280585"/>
                  <a:pt x="0" y="180756"/>
                </a:cubicBezTo>
                <a:lnTo>
                  <a:pt x="0" y="180756"/>
                </a:lnTo>
                <a:cubicBezTo>
                  <a:pt x="0" y="80927"/>
                  <a:pt x="80927" y="0"/>
                  <a:pt x="180756" y="0"/>
                </a:cubicBezTo>
                <a:close/>
              </a:path>
            </a:pathLst>
          </a:custGeom>
          <a:solidFill>
            <a:srgbClr val="065F46"/>
          </a:solidFill>
          <a:ln/>
        </p:spPr>
      </p:sp>
      <p:sp>
        <p:nvSpPr>
          <p:cNvPr id="49" name="Text 44"/>
          <p:cNvSpPr/>
          <p:nvPr/>
        </p:nvSpPr>
        <p:spPr>
          <a:xfrm>
            <a:off x="8274535" y="5405596"/>
            <a:ext cx="1274331" cy="361512"/>
          </a:xfrm>
          <a:prstGeom prst="rect">
            <a:avLst/>
          </a:prstGeom>
          <a:noFill/>
          <a:ln/>
        </p:spPr>
        <p:txBody>
          <a:bodyPr wrap="square" lIns="180756" tIns="90378" rIns="180756" bIns="90378" rtlCol="0" anchor="ctr"/>
          <a:lstStyle/>
          <a:p>
            <a:pPr>
              <a:lnSpc>
                <a:spcPct val="120000"/>
              </a:lnSpc>
            </a:pPr>
            <a:r>
              <a:rPr lang="en-US" sz="996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Apply Now</a:t>
            </a:r>
            <a:endParaRPr lang="en-US" sz="1600" dirty="0"/>
          </a:p>
        </p:txBody>
      </p:sp>
      <p:sp>
        <p:nvSpPr>
          <p:cNvPr id="50" name="Shape 45"/>
          <p:cNvSpPr/>
          <p:nvPr/>
        </p:nvSpPr>
        <p:spPr>
          <a:xfrm>
            <a:off x="366031" y="5983027"/>
            <a:ext cx="11459938" cy="804365"/>
          </a:xfrm>
          <a:custGeom>
            <a:avLst/>
            <a:gdLst/>
            <a:ahLst/>
            <a:cxnLst/>
            <a:rect l="l" t="t" r="r" b="b"/>
            <a:pathLst>
              <a:path w="11459938" h="804365">
                <a:moveTo>
                  <a:pt x="108452" y="0"/>
                </a:moveTo>
                <a:lnTo>
                  <a:pt x="11351485" y="0"/>
                </a:lnTo>
                <a:cubicBezTo>
                  <a:pt x="11411382" y="0"/>
                  <a:pt x="11459938" y="48556"/>
                  <a:pt x="11459938" y="108452"/>
                </a:cubicBezTo>
                <a:lnTo>
                  <a:pt x="11459938" y="695912"/>
                </a:lnTo>
                <a:cubicBezTo>
                  <a:pt x="11459938" y="755809"/>
                  <a:pt x="11411382" y="804365"/>
                  <a:pt x="11351485" y="804365"/>
                </a:cubicBezTo>
                <a:lnTo>
                  <a:pt x="108452" y="804365"/>
                </a:lnTo>
                <a:cubicBezTo>
                  <a:pt x="48556" y="804365"/>
                  <a:pt x="0" y="755809"/>
                  <a:pt x="0" y="695912"/>
                </a:cubicBezTo>
                <a:lnTo>
                  <a:pt x="0" y="108452"/>
                </a:lnTo>
                <a:cubicBezTo>
                  <a:pt x="0" y="48596"/>
                  <a:pt x="48596" y="0"/>
                  <a:pt x="108452" y="0"/>
                </a:cubicBezTo>
                <a:close/>
              </a:path>
            </a:pathLst>
          </a:custGeom>
          <a:gradFill flip="none" rotWithShape="1">
            <a:gsLst>
              <a:gs pos="0">
                <a:srgbClr val="006600">
                  <a:alpha val="10000"/>
                </a:srgbClr>
              </a:gs>
              <a:gs pos="50000">
                <a:srgbClr val="8B4513">
                  <a:alpha val="10000"/>
                </a:srgbClr>
              </a:gs>
              <a:gs pos="100000">
                <a:srgbClr val="065F46">
                  <a:alpha val="10000"/>
                </a:srgbClr>
              </a:gs>
            </a:gsLst>
            <a:lin ang="0" scaled="1"/>
          </a:gradFill>
          <a:ln w="12700">
            <a:solidFill>
              <a:srgbClr val="006600">
                <a:alpha val="20000"/>
              </a:srgbClr>
            </a:solidFill>
            <a:prstDash val="solid"/>
          </a:ln>
        </p:spPr>
      </p:sp>
      <p:sp>
        <p:nvSpPr>
          <p:cNvPr id="51" name="Shape 46"/>
          <p:cNvSpPr/>
          <p:nvPr/>
        </p:nvSpPr>
        <p:spPr>
          <a:xfrm>
            <a:off x="517414" y="6327453"/>
            <a:ext cx="338918" cy="271134"/>
          </a:xfrm>
          <a:custGeom>
            <a:avLst/>
            <a:gdLst/>
            <a:ahLst/>
            <a:cxnLst/>
            <a:rect l="l" t="t" r="r" b="b"/>
            <a:pathLst>
              <a:path w="338918" h="271134">
                <a:moveTo>
                  <a:pt x="169459" y="8473"/>
                </a:moveTo>
                <a:cubicBezTo>
                  <a:pt x="199855" y="8473"/>
                  <a:pt x="224533" y="33151"/>
                  <a:pt x="224533" y="63547"/>
                </a:cubicBezTo>
                <a:cubicBezTo>
                  <a:pt x="224533" y="93943"/>
                  <a:pt x="199855" y="118621"/>
                  <a:pt x="169459" y="118621"/>
                </a:cubicBezTo>
                <a:cubicBezTo>
                  <a:pt x="139063" y="118621"/>
                  <a:pt x="114385" y="93943"/>
                  <a:pt x="114385" y="63547"/>
                </a:cubicBezTo>
                <a:cubicBezTo>
                  <a:pt x="114385" y="33151"/>
                  <a:pt x="139063" y="8473"/>
                  <a:pt x="169459" y="8473"/>
                </a:cubicBezTo>
                <a:close/>
                <a:moveTo>
                  <a:pt x="50838" y="46601"/>
                </a:moveTo>
                <a:cubicBezTo>
                  <a:pt x="71881" y="46601"/>
                  <a:pt x="88966" y="63686"/>
                  <a:pt x="88966" y="84729"/>
                </a:cubicBezTo>
                <a:cubicBezTo>
                  <a:pt x="88966" y="105773"/>
                  <a:pt x="71881" y="122858"/>
                  <a:pt x="50838" y="122858"/>
                </a:cubicBezTo>
                <a:cubicBezTo>
                  <a:pt x="29794" y="122858"/>
                  <a:pt x="12709" y="105773"/>
                  <a:pt x="12709" y="84729"/>
                </a:cubicBezTo>
                <a:cubicBezTo>
                  <a:pt x="12709" y="63686"/>
                  <a:pt x="29794" y="46601"/>
                  <a:pt x="50838" y="46601"/>
                </a:cubicBezTo>
                <a:close/>
                <a:moveTo>
                  <a:pt x="0" y="220297"/>
                </a:moveTo>
                <a:cubicBezTo>
                  <a:pt x="0" y="182857"/>
                  <a:pt x="30344" y="152513"/>
                  <a:pt x="67784" y="152513"/>
                </a:cubicBezTo>
                <a:cubicBezTo>
                  <a:pt x="74562" y="152513"/>
                  <a:pt x="81128" y="153519"/>
                  <a:pt x="87324" y="155373"/>
                </a:cubicBezTo>
                <a:cubicBezTo>
                  <a:pt x="69902" y="174860"/>
                  <a:pt x="59311" y="200597"/>
                  <a:pt x="59311" y="228769"/>
                </a:cubicBezTo>
                <a:lnTo>
                  <a:pt x="59311" y="237242"/>
                </a:lnTo>
                <a:cubicBezTo>
                  <a:pt x="59311" y="243279"/>
                  <a:pt x="60582" y="248999"/>
                  <a:pt x="62859" y="254188"/>
                </a:cubicBezTo>
                <a:lnTo>
                  <a:pt x="16946" y="254188"/>
                </a:lnTo>
                <a:cubicBezTo>
                  <a:pt x="7573" y="254188"/>
                  <a:pt x="0" y="246616"/>
                  <a:pt x="0" y="237242"/>
                </a:cubicBezTo>
                <a:lnTo>
                  <a:pt x="0" y="220297"/>
                </a:lnTo>
                <a:close/>
                <a:moveTo>
                  <a:pt x="276059" y="254188"/>
                </a:moveTo>
                <a:cubicBezTo>
                  <a:pt x="278336" y="248999"/>
                  <a:pt x="279607" y="243279"/>
                  <a:pt x="279607" y="237242"/>
                </a:cubicBezTo>
                <a:lnTo>
                  <a:pt x="279607" y="228769"/>
                </a:lnTo>
                <a:cubicBezTo>
                  <a:pt x="279607" y="200597"/>
                  <a:pt x="269016" y="174860"/>
                  <a:pt x="251593" y="155373"/>
                </a:cubicBezTo>
                <a:cubicBezTo>
                  <a:pt x="257789" y="153519"/>
                  <a:pt x="264356" y="152513"/>
                  <a:pt x="271134" y="152513"/>
                </a:cubicBezTo>
                <a:cubicBezTo>
                  <a:pt x="308574" y="152513"/>
                  <a:pt x="338918" y="182857"/>
                  <a:pt x="338918" y="220297"/>
                </a:cubicBezTo>
                <a:lnTo>
                  <a:pt x="338918" y="237242"/>
                </a:lnTo>
                <a:cubicBezTo>
                  <a:pt x="338918" y="246616"/>
                  <a:pt x="331345" y="254188"/>
                  <a:pt x="321972" y="254188"/>
                </a:cubicBezTo>
                <a:lnTo>
                  <a:pt x="276059" y="254188"/>
                </a:lnTo>
                <a:close/>
                <a:moveTo>
                  <a:pt x="249952" y="84729"/>
                </a:moveTo>
                <a:cubicBezTo>
                  <a:pt x="249952" y="63686"/>
                  <a:pt x="267037" y="46601"/>
                  <a:pt x="288080" y="46601"/>
                </a:cubicBezTo>
                <a:cubicBezTo>
                  <a:pt x="309124" y="46601"/>
                  <a:pt x="326208" y="63686"/>
                  <a:pt x="326208" y="84729"/>
                </a:cubicBezTo>
                <a:cubicBezTo>
                  <a:pt x="326208" y="105773"/>
                  <a:pt x="309124" y="122858"/>
                  <a:pt x="288080" y="122858"/>
                </a:cubicBezTo>
                <a:cubicBezTo>
                  <a:pt x="267037" y="122858"/>
                  <a:pt x="249952" y="105773"/>
                  <a:pt x="249952" y="84729"/>
                </a:cubicBezTo>
                <a:close/>
                <a:moveTo>
                  <a:pt x="84729" y="228769"/>
                </a:moveTo>
                <a:cubicBezTo>
                  <a:pt x="84729" y="181956"/>
                  <a:pt x="122646" y="144040"/>
                  <a:pt x="169459" y="144040"/>
                </a:cubicBezTo>
                <a:cubicBezTo>
                  <a:pt x="216272" y="144040"/>
                  <a:pt x="254188" y="181956"/>
                  <a:pt x="254188" y="228769"/>
                </a:cubicBezTo>
                <a:lnTo>
                  <a:pt x="254188" y="237242"/>
                </a:lnTo>
                <a:cubicBezTo>
                  <a:pt x="254188" y="246616"/>
                  <a:pt x="246616" y="254188"/>
                  <a:pt x="237242" y="254188"/>
                </a:cubicBezTo>
                <a:lnTo>
                  <a:pt x="101675" y="254188"/>
                </a:lnTo>
                <a:cubicBezTo>
                  <a:pt x="92302" y="254188"/>
                  <a:pt x="84729" y="246616"/>
                  <a:pt x="84729" y="237242"/>
                </a:cubicBezTo>
                <a:lnTo>
                  <a:pt x="84729" y="228769"/>
                </a:lnTo>
                <a:close/>
              </a:path>
            </a:pathLst>
          </a:custGeom>
          <a:solidFill>
            <a:srgbClr val="006600"/>
          </a:solidFill>
          <a:ln/>
        </p:spPr>
      </p:sp>
      <p:sp>
        <p:nvSpPr>
          <p:cNvPr id="52" name="Text 47"/>
          <p:cNvSpPr/>
          <p:nvPr/>
        </p:nvSpPr>
        <p:spPr>
          <a:xfrm>
            <a:off x="998678" y="6228037"/>
            <a:ext cx="3334950" cy="2530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81" b="1" dirty="0">
                <a:solidFill>
                  <a:srgbClr val="1F2937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Workshop Impact</a:t>
            </a:r>
            <a:endParaRPr lang="en-US" sz="1600" dirty="0"/>
          </a:p>
        </p:txBody>
      </p:sp>
      <p:sp>
        <p:nvSpPr>
          <p:cNvPr id="53" name="Text 48"/>
          <p:cNvSpPr/>
          <p:nvPr/>
        </p:nvSpPr>
        <p:spPr>
          <a:xfrm>
            <a:off x="998678" y="6481095"/>
            <a:ext cx="3325913" cy="216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9" dirty="0">
                <a:solidFill>
                  <a:srgbClr val="1F2937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Creating meaningful cultural exchange opportunities</a:t>
            </a:r>
            <a:endParaRPr lang="en-US" sz="1600" dirty="0"/>
          </a:p>
        </p:txBody>
      </p:sp>
      <p:sp>
        <p:nvSpPr>
          <p:cNvPr id="54" name="Text 49"/>
          <p:cNvSpPr/>
          <p:nvPr/>
        </p:nvSpPr>
        <p:spPr>
          <a:xfrm>
            <a:off x="9124795" y="6209961"/>
            <a:ext cx="777251" cy="3253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135" b="1" dirty="0">
                <a:solidFill>
                  <a:srgbClr val="0066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3</a:t>
            </a:r>
            <a:endParaRPr lang="en-US" sz="1600" dirty="0"/>
          </a:p>
        </p:txBody>
      </p:sp>
      <p:sp>
        <p:nvSpPr>
          <p:cNvPr id="55" name="Text 50"/>
          <p:cNvSpPr/>
          <p:nvPr/>
        </p:nvSpPr>
        <p:spPr>
          <a:xfrm>
            <a:off x="9160946" y="6535322"/>
            <a:ext cx="704949" cy="180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96" dirty="0">
                <a:solidFill>
                  <a:srgbClr val="1F2937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Workshops</a:t>
            </a:r>
            <a:endParaRPr lang="en-US" sz="1600" dirty="0"/>
          </a:p>
        </p:txBody>
      </p:sp>
      <p:sp>
        <p:nvSpPr>
          <p:cNvPr id="56" name="Text 51"/>
          <p:cNvSpPr/>
          <p:nvPr/>
        </p:nvSpPr>
        <p:spPr>
          <a:xfrm>
            <a:off x="9979009" y="6209961"/>
            <a:ext cx="867629" cy="3253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135" b="1" dirty="0">
                <a:solidFill>
                  <a:srgbClr val="8B4513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3</a:t>
            </a:r>
            <a:endParaRPr lang="en-US" sz="1600" dirty="0"/>
          </a:p>
        </p:txBody>
      </p:sp>
      <p:sp>
        <p:nvSpPr>
          <p:cNvPr id="57" name="Text 52"/>
          <p:cNvSpPr/>
          <p:nvPr/>
        </p:nvSpPr>
        <p:spPr>
          <a:xfrm>
            <a:off x="10015160" y="6535322"/>
            <a:ext cx="795327" cy="180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96" dirty="0">
                <a:solidFill>
                  <a:srgbClr val="1F2937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Expert Tutors</a:t>
            </a:r>
            <a:endParaRPr lang="en-US" sz="1600" dirty="0"/>
          </a:p>
        </p:txBody>
      </p:sp>
      <p:sp>
        <p:nvSpPr>
          <p:cNvPr id="58" name="Text 53"/>
          <p:cNvSpPr/>
          <p:nvPr/>
        </p:nvSpPr>
        <p:spPr>
          <a:xfrm>
            <a:off x="10929249" y="6209961"/>
            <a:ext cx="822440" cy="3253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135" b="1" dirty="0">
                <a:solidFill>
                  <a:srgbClr val="065F46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∞</a:t>
            </a:r>
            <a:endParaRPr lang="en-US" sz="1600" dirty="0"/>
          </a:p>
        </p:txBody>
      </p:sp>
      <p:sp>
        <p:nvSpPr>
          <p:cNvPr id="59" name="Text 54"/>
          <p:cNvSpPr/>
          <p:nvPr/>
        </p:nvSpPr>
        <p:spPr>
          <a:xfrm>
            <a:off x="10965400" y="6535322"/>
            <a:ext cx="750138" cy="180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96" dirty="0">
                <a:solidFill>
                  <a:srgbClr val="1F2937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Connections</a:t>
            </a:r>
            <a:endParaRPr lang="en-US" sz="1600" dirty="0"/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DA471C84-F751-496E-B3DD-8ED665A4D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0469" y="1175904"/>
            <a:ext cx="3705500" cy="1712664"/>
          </a:xfrm>
          <a:prstGeom prst="rect">
            <a:avLst/>
          </a:prstGeom>
        </p:spPr>
      </p:pic>
      <p:pic>
        <p:nvPicPr>
          <p:cNvPr id="65" name="圖片 64">
            <a:extLst>
              <a:ext uri="{FF2B5EF4-FFF2-40B4-BE49-F238E27FC236}">
                <a16:creationId xmlns:a16="http://schemas.microsoft.com/office/drawing/2014/main" id="{9B7C7D4B-F510-442B-B542-401013977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030" y="1149387"/>
            <a:ext cx="3700840" cy="1614059"/>
          </a:xfrm>
          <a:prstGeom prst="rect">
            <a:avLst/>
          </a:prstGeom>
        </p:spPr>
      </p:pic>
      <p:pic>
        <p:nvPicPr>
          <p:cNvPr id="67" name="圖片 66">
            <a:extLst>
              <a:ext uri="{FF2B5EF4-FFF2-40B4-BE49-F238E27FC236}">
                <a16:creationId xmlns:a16="http://schemas.microsoft.com/office/drawing/2014/main" id="{4BC2B954-BDCC-435A-A8CE-14F7B5604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5111" y="1175904"/>
            <a:ext cx="3705500" cy="158754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8954" y="215293"/>
            <a:ext cx="11617884" cy="19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100" dirty="0">
                <a:solidFill>
                  <a:srgbClr val="0066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SUPPORTING THE MISSION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318954" y="574116"/>
            <a:ext cx="11697622" cy="3189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60" b="1" dirty="0">
                <a:solidFill>
                  <a:srgbClr val="1F2937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Donation Platform: Easy &amp; Transparent Giving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18954" y="956861"/>
            <a:ext cx="11625857" cy="2232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0" dirty="0">
                <a:solidFill>
                  <a:srgbClr val="1F2937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Seamless donation experience with receipt options and full transparency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18954" y="1307710"/>
            <a:ext cx="6267438" cy="2902477"/>
          </a:xfrm>
          <a:custGeom>
            <a:avLst/>
            <a:gdLst/>
            <a:ahLst/>
            <a:cxnLst/>
            <a:rect l="l" t="t" r="r" b="b"/>
            <a:pathLst>
              <a:path w="6267438" h="2902477">
                <a:moveTo>
                  <a:pt x="127593" y="0"/>
                </a:moveTo>
                <a:lnTo>
                  <a:pt x="6139845" y="0"/>
                </a:lnTo>
                <a:cubicBezTo>
                  <a:pt x="6210312" y="0"/>
                  <a:pt x="6267438" y="57125"/>
                  <a:pt x="6267438" y="127593"/>
                </a:cubicBezTo>
                <a:lnTo>
                  <a:pt x="6267438" y="2774885"/>
                </a:lnTo>
                <a:cubicBezTo>
                  <a:pt x="6267438" y="2845305"/>
                  <a:pt x="6210265" y="2902477"/>
                  <a:pt x="6139845" y="2902477"/>
                </a:cubicBezTo>
                <a:lnTo>
                  <a:pt x="127593" y="2902477"/>
                </a:lnTo>
                <a:cubicBezTo>
                  <a:pt x="57125" y="2902477"/>
                  <a:pt x="0" y="2845352"/>
                  <a:pt x="0" y="2774885"/>
                </a:cubicBezTo>
                <a:lnTo>
                  <a:pt x="0" y="127593"/>
                </a:lnTo>
                <a:cubicBezTo>
                  <a:pt x="0" y="57172"/>
                  <a:pt x="57172" y="0"/>
                  <a:pt x="127593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99346" dist="159477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490391" y="1499082"/>
            <a:ext cx="215294" cy="191372"/>
          </a:xfrm>
          <a:custGeom>
            <a:avLst/>
            <a:gdLst/>
            <a:ahLst/>
            <a:cxnLst/>
            <a:rect l="l" t="t" r="r" b="b"/>
            <a:pathLst>
              <a:path w="215294" h="191372">
                <a:moveTo>
                  <a:pt x="35882" y="83725"/>
                </a:moveTo>
                <a:cubicBezTo>
                  <a:pt x="35882" y="44117"/>
                  <a:pt x="68039" y="11961"/>
                  <a:pt x="107647" y="11961"/>
                </a:cubicBezTo>
                <a:cubicBezTo>
                  <a:pt x="147255" y="11961"/>
                  <a:pt x="179411" y="44117"/>
                  <a:pt x="179411" y="83725"/>
                </a:cubicBezTo>
                <a:cubicBezTo>
                  <a:pt x="179411" y="123333"/>
                  <a:pt x="147255" y="155490"/>
                  <a:pt x="107647" y="155490"/>
                </a:cubicBezTo>
                <a:cubicBezTo>
                  <a:pt x="68039" y="155490"/>
                  <a:pt x="35882" y="123333"/>
                  <a:pt x="35882" y="83725"/>
                </a:cubicBezTo>
                <a:close/>
                <a:moveTo>
                  <a:pt x="101666" y="49338"/>
                </a:moveTo>
                <a:lnTo>
                  <a:pt x="101666" y="50833"/>
                </a:lnTo>
                <a:cubicBezTo>
                  <a:pt x="90902" y="50945"/>
                  <a:pt x="82230" y="59692"/>
                  <a:pt x="82230" y="70456"/>
                </a:cubicBezTo>
                <a:cubicBezTo>
                  <a:pt x="82230" y="80062"/>
                  <a:pt x="89145" y="88248"/>
                  <a:pt x="98639" y="89818"/>
                </a:cubicBezTo>
                <a:lnTo>
                  <a:pt x="114225" y="92434"/>
                </a:lnTo>
                <a:cubicBezTo>
                  <a:pt x="116468" y="92808"/>
                  <a:pt x="118112" y="94752"/>
                  <a:pt x="118112" y="97032"/>
                </a:cubicBezTo>
                <a:cubicBezTo>
                  <a:pt x="118112" y="99611"/>
                  <a:pt x="116019" y="101704"/>
                  <a:pt x="113440" y="101704"/>
                </a:cubicBezTo>
                <a:lnTo>
                  <a:pt x="92696" y="101666"/>
                </a:lnTo>
                <a:cubicBezTo>
                  <a:pt x="88584" y="101666"/>
                  <a:pt x="85220" y="105030"/>
                  <a:pt x="85220" y="109142"/>
                </a:cubicBezTo>
                <a:cubicBezTo>
                  <a:pt x="85220" y="113253"/>
                  <a:pt x="88584" y="116617"/>
                  <a:pt x="92696" y="116617"/>
                </a:cubicBezTo>
                <a:lnTo>
                  <a:pt x="101666" y="116617"/>
                </a:lnTo>
                <a:lnTo>
                  <a:pt x="101666" y="118112"/>
                </a:lnTo>
                <a:cubicBezTo>
                  <a:pt x="101666" y="122224"/>
                  <a:pt x="105030" y="125588"/>
                  <a:pt x="109142" y="125588"/>
                </a:cubicBezTo>
                <a:cubicBezTo>
                  <a:pt x="113253" y="125588"/>
                  <a:pt x="116617" y="122224"/>
                  <a:pt x="116617" y="118112"/>
                </a:cubicBezTo>
                <a:lnTo>
                  <a:pt x="116617" y="116356"/>
                </a:lnTo>
                <a:cubicBezTo>
                  <a:pt x="125962" y="114823"/>
                  <a:pt x="133063" y="106750"/>
                  <a:pt x="133063" y="96994"/>
                </a:cubicBezTo>
                <a:cubicBezTo>
                  <a:pt x="133063" y="87388"/>
                  <a:pt x="126149" y="79203"/>
                  <a:pt x="116655" y="77633"/>
                </a:cubicBezTo>
                <a:lnTo>
                  <a:pt x="101068" y="75016"/>
                </a:lnTo>
                <a:cubicBezTo>
                  <a:pt x="98826" y="74643"/>
                  <a:pt x="97181" y="72699"/>
                  <a:pt x="97181" y="70419"/>
                </a:cubicBezTo>
                <a:cubicBezTo>
                  <a:pt x="97181" y="67840"/>
                  <a:pt x="99274" y="65747"/>
                  <a:pt x="101853" y="65747"/>
                </a:cubicBezTo>
                <a:lnTo>
                  <a:pt x="119608" y="65747"/>
                </a:lnTo>
                <a:cubicBezTo>
                  <a:pt x="123719" y="65747"/>
                  <a:pt x="127083" y="62383"/>
                  <a:pt x="127083" y="58271"/>
                </a:cubicBezTo>
                <a:cubicBezTo>
                  <a:pt x="127083" y="54160"/>
                  <a:pt x="123719" y="50796"/>
                  <a:pt x="119608" y="50796"/>
                </a:cubicBezTo>
                <a:lnTo>
                  <a:pt x="116617" y="50796"/>
                </a:lnTo>
                <a:lnTo>
                  <a:pt x="116617" y="49301"/>
                </a:lnTo>
                <a:cubicBezTo>
                  <a:pt x="116617" y="45189"/>
                  <a:pt x="113253" y="41825"/>
                  <a:pt x="109142" y="41825"/>
                </a:cubicBezTo>
                <a:cubicBezTo>
                  <a:pt x="105030" y="41825"/>
                  <a:pt x="101666" y="45189"/>
                  <a:pt x="101666" y="49301"/>
                </a:cubicBezTo>
                <a:close/>
                <a:moveTo>
                  <a:pt x="17941" y="128578"/>
                </a:moveTo>
                <a:lnTo>
                  <a:pt x="17941" y="167451"/>
                </a:lnTo>
                <a:cubicBezTo>
                  <a:pt x="17941" y="170740"/>
                  <a:pt x="20632" y="173431"/>
                  <a:pt x="23922" y="173431"/>
                </a:cubicBezTo>
                <a:lnTo>
                  <a:pt x="191372" y="173431"/>
                </a:lnTo>
                <a:cubicBezTo>
                  <a:pt x="194661" y="173431"/>
                  <a:pt x="197353" y="170740"/>
                  <a:pt x="197353" y="167451"/>
                </a:cubicBezTo>
                <a:lnTo>
                  <a:pt x="197353" y="128578"/>
                </a:lnTo>
                <a:cubicBezTo>
                  <a:pt x="197353" y="123607"/>
                  <a:pt x="201352" y="119608"/>
                  <a:pt x="206323" y="119608"/>
                </a:cubicBezTo>
                <a:cubicBezTo>
                  <a:pt x="211294" y="119608"/>
                  <a:pt x="215294" y="123607"/>
                  <a:pt x="215294" y="128578"/>
                </a:cubicBezTo>
                <a:lnTo>
                  <a:pt x="215294" y="167451"/>
                </a:lnTo>
                <a:cubicBezTo>
                  <a:pt x="215294" y="180645"/>
                  <a:pt x="204566" y="191372"/>
                  <a:pt x="191372" y="191372"/>
                </a:cubicBezTo>
                <a:lnTo>
                  <a:pt x="23922" y="191372"/>
                </a:lnTo>
                <a:cubicBezTo>
                  <a:pt x="10727" y="191372"/>
                  <a:pt x="0" y="180645"/>
                  <a:pt x="0" y="167451"/>
                </a:cubicBezTo>
                <a:lnTo>
                  <a:pt x="0" y="128578"/>
                </a:lnTo>
                <a:cubicBezTo>
                  <a:pt x="0" y="123607"/>
                  <a:pt x="3999" y="119608"/>
                  <a:pt x="8971" y="119608"/>
                </a:cubicBezTo>
                <a:cubicBezTo>
                  <a:pt x="13942" y="119608"/>
                  <a:pt x="17941" y="123607"/>
                  <a:pt x="17941" y="128578"/>
                </a:cubicBezTo>
                <a:close/>
              </a:path>
            </a:pathLst>
          </a:custGeom>
          <a:solidFill>
            <a:srgbClr val="006600"/>
          </a:solidFill>
          <a:ln/>
        </p:spPr>
      </p:sp>
      <p:sp>
        <p:nvSpPr>
          <p:cNvPr id="7" name="Text 5"/>
          <p:cNvSpPr/>
          <p:nvPr/>
        </p:nvSpPr>
        <p:spPr>
          <a:xfrm>
            <a:off x="717646" y="1467186"/>
            <a:ext cx="5804955" cy="255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7" b="1" dirty="0">
                <a:solidFill>
                  <a:srgbClr val="1F2937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Donation Form Features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82417" y="1853918"/>
            <a:ext cx="2902477" cy="1028625"/>
          </a:xfrm>
          <a:custGeom>
            <a:avLst/>
            <a:gdLst/>
            <a:ahLst/>
            <a:cxnLst/>
            <a:rect l="l" t="t" r="r" b="b"/>
            <a:pathLst>
              <a:path w="2902477" h="1028625">
                <a:moveTo>
                  <a:pt x="95683" y="0"/>
                </a:moveTo>
                <a:lnTo>
                  <a:pt x="2806795" y="0"/>
                </a:lnTo>
                <a:cubicBezTo>
                  <a:pt x="2859639" y="0"/>
                  <a:pt x="2902477" y="42839"/>
                  <a:pt x="2902477" y="95683"/>
                </a:cubicBezTo>
                <a:lnTo>
                  <a:pt x="2902477" y="932943"/>
                </a:lnTo>
                <a:cubicBezTo>
                  <a:pt x="2902477" y="985751"/>
                  <a:pt x="2859603" y="1028625"/>
                  <a:pt x="2806795" y="1028625"/>
                </a:cubicBezTo>
                <a:lnTo>
                  <a:pt x="95683" y="1028625"/>
                </a:lnTo>
                <a:cubicBezTo>
                  <a:pt x="42839" y="1028625"/>
                  <a:pt x="0" y="985787"/>
                  <a:pt x="0" y="932943"/>
                </a:cubicBezTo>
                <a:lnTo>
                  <a:pt x="0" y="95683"/>
                </a:lnTo>
                <a:cubicBezTo>
                  <a:pt x="0" y="42839"/>
                  <a:pt x="42839" y="0"/>
                  <a:pt x="95683" y="0"/>
                </a:cubicBezTo>
                <a:close/>
              </a:path>
            </a:pathLst>
          </a:custGeom>
          <a:solidFill>
            <a:srgbClr val="006600">
              <a:alpha val="5098"/>
            </a:srgbClr>
          </a:solidFill>
          <a:ln w="12700">
            <a:solidFill>
              <a:srgbClr val="006600">
                <a:alpha val="20000"/>
              </a:srgbClr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613986" y="1985486"/>
            <a:ext cx="318954" cy="318954"/>
          </a:xfrm>
          <a:custGeom>
            <a:avLst/>
            <a:gdLst/>
            <a:ahLst/>
            <a:cxnLst/>
            <a:rect l="l" t="t" r="r" b="b"/>
            <a:pathLst>
              <a:path w="318954" h="318954">
                <a:moveTo>
                  <a:pt x="63791" y="0"/>
                </a:moveTo>
                <a:lnTo>
                  <a:pt x="255163" y="0"/>
                </a:lnTo>
                <a:cubicBezTo>
                  <a:pt x="290393" y="0"/>
                  <a:pt x="318954" y="28560"/>
                  <a:pt x="318954" y="63791"/>
                </a:cubicBezTo>
                <a:lnTo>
                  <a:pt x="318954" y="255163"/>
                </a:lnTo>
                <a:cubicBezTo>
                  <a:pt x="318954" y="290393"/>
                  <a:pt x="290393" y="318954"/>
                  <a:pt x="255163" y="318954"/>
                </a:cubicBezTo>
                <a:lnTo>
                  <a:pt x="63791" y="318954"/>
                </a:lnTo>
                <a:cubicBezTo>
                  <a:pt x="28560" y="318954"/>
                  <a:pt x="0" y="290393"/>
                  <a:pt x="0" y="255163"/>
                </a:cubicBezTo>
                <a:lnTo>
                  <a:pt x="0" y="63791"/>
                </a:lnTo>
                <a:cubicBezTo>
                  <a:pt x="0" y="28560"/>
                  <a:pt x="28560" y="0"/>
                  <a:pt x="63791" y="0"/>
                </a:cubicBezTo>
                <a:close/>
              </a:path>
            </a:pathLst>
          </a:custGeom>
          <a:solidFill>
            <a:srgbClr val="006600"/>
          </a:solidFill>
          <a:ln/>
        </p:spPr>
      </p:sp>
      <p:sp>
        <p:nvSpPr>
          <p:cNvPr id="10" name="Shape 8"/>
          <p:cNvSpPr/>
          <p:nvPr/>
        </p:nvSpPr>
        <p:spPr>
          <a:xfrm>
            <a:off x="730603" y="2073198"/>
            <a:ext cx="89706" cy="143529"/>
          </a:xfrm>
          <a:custGeom>
            <a:avLst/>
            <a:gdLst/>
            <a:ahLst/>
            <a:cxnLst/>
            <a:rect l="l" t="t" r="r" b="b"/>
            <a:pathLst>
              <a:path w="89706" h="143529">
                <a:moveTo>
                  <a:pt x="38125" y="6728"/>
                </a:moveTo>
                <a:cubicBezTo>
                  <a:pt x="38125" y="3000"/>
                  <a:pt x="41124" y="0"/>
                  <a:pt x="44853" y="0"/>
                </a:cubicBezTo>
                <a:cubicBezTo>
                  <a:pt x="48581" y="0"/>
                  <a:pt x="51581" y="3000"/>
                  <a:pt x="51581" y="6728"/>
                </a:cubicBezTo>
                <a:lnTo>
                  <a:pt x="51581" y="17941"/>
                </a:lnTo>
                <a:lnTo>
                  <a:pt x="67279" y="17941"/>
                </a:lnTo>
                <a:cubicBezTo>
                  <a:pt x="72241" y="17941"/>
                  <a:pt x="76250" y="21950"/>
                  <a:pt x="76250" y="26912"/>
                </a:cubicBezTo>
                <a:cubicBezTo>
                  <a:pt x="76250" y="31874"/>
                  <a:pt x="72241" y="35882"/>
                  <a:pt x="67279" y="35882"/>
                </a:cubicBezTo>
                <a:lnTo>
                  <a:pt x="35069" y="35882"/>
                </a:lnTo>
                <a:cubicBezTo>
                  <a:pt x="28089" y="35882"/>
                  <a:pt x="22426" y="41545"/>
                  <a:pt x="22426" y="48525"/>
                </a:cubicBezTo>
                <a:cubicBezTo>
                  <a:pt x="22426" y="54833"/>
                  <a:pt x="27052" y="60159"/>
                  <a:pt x="33275" y="61056"/>
                </a:cubicBezTo>
                <a:lnTo>
                  <a:pt x="58953" y="64728"/>
                </a:lnTo>
                <a:cubicBezTo>
                  <a:pt x="74035" y="66887"/>
                  <a:pt x="85220" y="79782"/>
                  <a:pt x="85220" y="95004"/>
                </a:cubicBezTo>
                <a:cubicBezTo>
                  <a:pt x="85220" y="111908"/>
                  <a:pt x="71512" y="125588"/>
                  <a:pt x="54636" y="125588"/>
                </a:cubicBezTo>
                <a:lnTo>
                  <a:pt x="51581" y="125588"/>
                </a:lnTo>
                <a:lnTo>
                  <a:pt x="51581" y="136801"/>
                </a:lnTo>
                <a:cubicBezTo>
                  <a:pt x="51581" y="140530"/>
                  <a:pt x="48581" y="143529"/>
                  <a:pt x="44853" y="143529"/>
                </a:cubicBezTo>
                <a:cubicBezTo>
                  <a:pt x="41124" y="143529"/>
                  <a:pt x="38125" y="140530"/>
                  <a:pt x="38125" y="136801"/>
                </a:cubicBezTo>
                <a:lnTo>
                  <a:pt x="38125" y="125588"/>
                </a:lnTo>
                <a:lnTo>
                  <a:pt x="17941" y="125588"/>
                </a:lnTo>
                <a:cubicBezTo>
                  <a:pt x="12979" y="125588"/>
                  <a:pt x="8971" y="121579"/>
                  <a:pt x="8971" y="116617"/>
                </a:cubicBezTo>
                <a:cubicBezTo>
                  <a:pt x="8971" y="111656"/>
                  <a:pt x="12979" y="107647"/>
                  <a:pt x="17941" y="107647"/>
                </a:cubicBezTo>
                <a:lnTo>
                  <a:pt x="54636" y="107647"/>
                </a:lnTo>
                <a:cubicBezTo>
                  <a:pt x="61617" y="107647"/>
                  <a:pt x="67279" y="101984"/>
                  <a:pt x="67279" y="95004"/>
                </a:cubicBezTo>
                <a:cubicBezTo>
                  <a:pt x="67279" y="88697"/>
                  <a:pt x="62654" y="83370"/>
                  <a:pt x="56430" y="82473"/>
                </a:cubicBezTo>
                <a:lnTo>
                  <a:pt x="30752" y="78801"/>
                </a:lnTo>
                <a:cubicBezTo>
                  <a:pt x="15670" y="76670"/>
                  <a:pt x="4485" y="63747"/>
                  <a:pt x="4485" y="48525"/>
                </a:cubicBezTo>
                <a:cubicBezTo>
                  <a:pt x="4485" y="31649"/>
                  <a:pt x="18193" y="17941"/>
                  <a:pt x="35069" y="17941"/>
                </a:cubicBezTo>
                <a:lnTo>
                  <a:pt x="38125" y="17941"/>
                </a:lnTo>
                <a:lnTo>
                  <a:pt x="38125" y="6728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1028625" y="2033329"/>
            <a:ext cx="972808" cy="2232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0" b="1" dirty="0">
                <a:solidFill>
                  <a:srgbClr val="1F2937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Amount Input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13986" y="2368230"/>
            <a:ext cx="2703131" cy="382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5" dirty="0">
                <a:solidFill>
                  <a:srgbClr val="1F2937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HKD currency with numeric validation and minimum amount check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519952" y="1853918"/>
            <a:ext cx="2902477" cy="1028625"/>
          </a:xfrm>
          <a:custGeom>
            <a:avLst/>
            <a:gdLst/>
            <a:ahLst/>
            <a:cxnLst/>
            <a:rect l="l" t="t" r="r" b="b"/>
            <a:pathLst>
              <a:path w="2902477" h="1028625">
                <a:moveTo>
                  <a:pt x="95683" y="0"/>
                </a:moveTo>
                <a:lnTo>
                  <a:pt x="2806795" y="0"/>
                </a:lnTo>
                <a:cubicBezTo>
                  <a:pt x="2859639" y="0"/>
                  <a:pt x="2902477" y="42839"/>
                  <a:pt x="2902477" y="95683"/>
                </a:cubicBezTo>
                <a:lnTo>
                  <a:pt x="2902477" y="932943"/>
                </a:lnTo>
                <a:cubicBezTo>
                  <a:pt x="2902477" y="985751"/>
                  <a:pt x="2859603" y="1028625"/>
                  <a:pt x="2806795" y="1028625"/>
                </a:cubicBezTo>
                <a:lnTo>
                  <a:pt x="95683" y="1028625"/>
                </a:lnTo>
                <a:cubicBezTo>
                  <a:pt x="42839" y="1028625"/>
                  <a:pt x="0" y="985787"/>
                  <a:pt x="0" y="932943"/>
                </a:cubicBezTo>
                <a:lnTo>
                  <a:pt x="0" y="95683"/>
                </a:lnTo>
                <a:cubicBezTo>
                  <a:pt x="0" y="42839"/>
                  <a:pt x="42839" y="0"/>
                  <a:pt x="95683" y="0"/>
                </a:cubicBezTo>
                <a:close/>
              </a:path>
            </a:pathLst>
          </a:custGeom>
          <a:solidFill>
            <a:srgbClr val="8B4513">
              <a:alpha val="5098"/>
            </a:srgbClr>
          </a:solidFill>
          <a:ln w="12700">
            <a:solidFill>
              <a:srgbClr val="8B4513">
                <a:alpha val="20000"/>
              </a:srgbClr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3651520" y="1985486"/>
            <a:ext cx="318954" cy="318954"/>
          </a:xfrm>
          <a:custGeom>
            <a:avLst/>
            <a:gdLst/>
            <a:ahLst/>
            <a:cxnLst/>
            <a:rect l="l" t="t" r="r" b="b"/>
            <a:pathLst>
              <a:path w="318954" h="318954">
                <a:moveTo>
                  <a:pt x="63791" y="0"/>
                </a:moveTo>
                <a:lnTo>
                  <a:pt x="255163" y="0"/>
                </a:lnTo>
                <a:cubicBezTo>
                  <a:pt x="290393" y="0"/>
                  <a:pt x="318954" y="28560"/>
                  <a:pt x="318954" y="63791"/>
                </a:cubicBezTo>
                <a:lnTo>
                  <a:pt x="318954" y="255163"/>
                </a:lnTo>
                <a:cubicBezTo>
                  <a:pt x="318954" y="290393"/>
                  <a:pt x="290393" y="318954"/>
                  <a:pt x="255163" y="318954"/>
                </a:cubicBezTo>
                <a:lnTo>
                  <a:pt x="63791" y="318954"/>
                </a:lnTo>
                <a:cubicBezTo>
                  <a:pt x="28560" y="318954"/>
                  <a:pt x="0" y="290393"/>
                  <a:pt x="0" y="255163"/>
                </a:cubicBezTo>
                <a:lnTo>
                  <a:pt x="0" y="63791"/>
                </a:lnTo>
                <a:cubicBezTo>
                  <a:pt x="0" y="28560"/>
                  <a:pt x="28560" y="0"/>
                  <a:pt x="63791" y="0"/>
                </a:cubicBezTo>
                <a:close/>
              </a:path>
            </a:pathLst>
          </a:custGeom>
          <a:solidFill>
            <a:srgbClr val="8B4513"/>
          </a:solidFill>
          <a:ln/>
        </p:spPr>
      </p:sp>
      <p:sp>
        <p:nvSpPr>
          <p:cNvPr id="15" name="Shape 13"/>
          <p:cNvSpPr/>
          <p:nvPr/>
        </p:nvSpPr>
        <p:spPr>
          <a:xfrm>
            <a:off x="3759167" y="2073198"/>
            <a:ext cx="107647" cy="143529"/>
          </a:xfrm>
          <a:custGeom>
            <a:avLst/>
            <a:gdLst/>
            <a:ahLst/>
            <a:cxnLst/>
            <a:rect l="l" t="t" r="r" b="b"/>
            <a:pathLst>
              <a:path w="107647" h="143529">
                <a:moveTo>
                  <a:pt x="3925" y="617"/>
                </a:moveTo>
                <a:cubicBezTo>
                  <a:pt x="6307" y="-477"/>
                  <a:pt x="9111" y="-84"/>
                  <a:pt x="11101" y="1626"/>
                </a:cubicBezTo>
                <a:lnTo>
                  <a:pt x="22426" y="11325"/>
                </a:lnTo>
                <a:lnTo>
                  <a:pt x="33752" y="1626"/>
                </a:lnTo>
                <a:cubicBezTo>
                  <a:pt x="36275" y="-533"/>
                  <a:pt x="40003" y="-533"/>
                  <a:pt x="42498" y="1626"/>
                </a:cubicBezTo>
                <a:lnTo>
                  <a:pt x="53823" y="11325"/>
                </a:lnTo>
                <a:lnTo>
                  <a:pt x="65149" y="1626"/>
                </a:lnTo>
                <a:cubicBezTo>
                  <a:pt x="67672" y="-533"/>
                  <a:pt x="71372" y="-533"/>
                  <a:pt x="73895" y="1626"/>
                </a:cubicBezTo>
                <a:lnTo>
                  <a:pt x="85220" y="11325"/>
                </a:lnTo>
                <a:lnTo>
                  <a:pt x="96546" y="1626"/>
                </a:lnTo>
                <a:cubicBezTo>
                  <a:pt x="98536" y="-84"/>
                  <a:pt x="101339" y="-477"/>
                  <a:pt x="103722" y="617"/>
                </a:cubicBezTo>
                <a:cubicBezTo>
                  <a:pt x="106105" y="1710"/>
                  <a:pt x="107647" y="4093"/>
                  <a:pt x="107647" y="6728"/>
                </a:cubicBezTo>
                <a:lnTo>
                  <a:pt x="107647" y="136801"/>
                </a:lnTo>
                <a:cubicBezTo>
                  <a:pt x="107647" y="139436"/>
                  <a:pt x="106105" y="141819"/>
                  <a:pt x="103722" y="142912"/>
                </a:cubicBezTo>
                <a:cubicBezTo>
                  <a:pt x="101339" y="144006"/>
                  <a:pt x="98536" y="143613"/>
                  <a:pt x="96546" y="141903"/>
                </a:cubicBezTo>
                <a:lnTo>
                  <a:pt x="85220" y="132204"/>
                </a:lnTo>
                <a:lnTo>
                  <a:pt x="73895" y="141903"/>
                </a:lnTo>
                <a:cubicBezTo>
                  <a:pt x="71372" y="144062"/>
                  <a:pt x="67672" y="144062"/>
                  <a:pt x="65149" y="141903"/>
                </a:cubicBezTo>
                <a:lnTo>
                  <a:pt x="53823" y="132204"/>
                </a:lnTo>
                <a:lnTo>
                  <a:pt x="42498" y="141903"/>
                </a:lnTo>
                <a:cubicBezTo>
                  <a:pt x="39975" y="144062"/>
                  <a:pt x="36247" y="144062"/>
                  <a:pt x="33752" y="141903"/>
                </a:cubicBezTo>
                <a:lnTo>
                  <a:pt x="22426" y="132204"/>
                </a:lnTo>
                <a:lnTo>
                  <a:pt x="11101" y="141903"/>
                </a:lnTo>
                <a:cubicBezTo>
                  <a:pt x="9111" y="143613"/>
                  <a:pt x="6307" y="144006"/>
                  <a:pt x="3925" y="142912"/>
                </a:cubicBezTo>
                <a:cubicBezTo>
                  <a:pt x="1542" y="141819"/>
                  <a:pt x="0" y="139436"/>
                  <a:pt x="0" y="136801"/>
                </a:cubicBezTo>
                <a:lnTo>
                  <a:pt x="0" y="6728"/>
                </a:lnTo>
                <a:cubicBezTo>
                  <a:pt x="0" y="4093"/>
                  <a:pt x="1542" y="1710"/>
                  <a:pt x="3925" y="617"/>
                </a:cubicBezTo>
                <a:close/>
                <a:moveTo>
                  <a:pt x="29154" y="38125"/>
                </a:moveTo>
                <a:cubicBezTo>
                  <a:pt x="25426" y="38125"/>
                  <a:pt x="22426" y="41124"/>
                  <a:pt x="22426" y="44853"/>
                </a:cubicBezTo>
                <a:cubicBezTo>
                  <a:pt x="22426" y="48581"/>
                  <a:pt x="25426" y="51581"/>
                  <a:pt x="29154" y="51581"/>
                </a:cubicBezTo>
                <a:lnTo>
                  <a:pt x="78492" y="51581"/>
                </a:lnTo>
                <a:cubicBezTo>
                  <a:pt x="82221" y="51581"/>
                  <a:pt x="85220" y="48581"/>
                  <a:pt x="85220" y="44853"/>
                </a:cubicBezTo>
                <a:cubicBezTo>
                  <a:pt x="85220" y="41124"/>
                  <a:pt x="82221" y="38125"/>
                  <a:pt x="78492" y="38125"/>
                </a:cubicBezTo>
                <a:lnTo>
                  <a:pt x="29154" y="38125"/>
                </a:lnTo>
                <a:close/>
                <a:moveTo>
                  <a:pt x="22426" y="98676"/>
                </a:moveTo>
                <a:cubicBezTo>
                  <a:pt x="22426" y="102405"/>
                  <a:pt x="25426" y="105404"/>
                  <a:pt x="29154" y="105404"/>
                </a:cubicBezTo>
                <a:lnTo>
                  <a:pt x="78492" y="105404"/>
                </a:lnTo>
                <a:cubicBezTo>
                  <a:pt x="82221" y="105404"/>
                  <a:pt x="85220" y="102405"/>
                  <a:pt x="85220" y="98676"/>
                </a:cubicBezTo>
                <a:cubicBezTo>
                  <a:pt x="85220" y="94948"/>
                  <a:pt x="82221" y="91948"/>
                  <a:pt x="78492" y="91948"/>
                </a:cubicBezTo>
                <a:lnTo>
                  <a:pt x="29154" y="91948"/>
                </a:lnTo>
                <a:cubicBezTo>
                  <a:pt x="25426" y="91948"/>
                  <a:pt x="22426" y="94948"/>
                  <a:pt x="22426" y="98676"/>
                </a:cubicBezTo>
                <a:close/>
                <a:moveTo>
                  <a:pt x="29154" y="65037"/>
                </a:moveTo>
                <a:cubicBezTo>
                  <a:pt x="25426" y="65037"/>
                  <a:pt x="22426" y="68036"/>
                  <a:pt x="22426" y="71765"/>
                </a:cubicBezTo>
                <a:cubicBezTo>
                  <a:pt x="22426" y="75493"/>
                  <a:pt x="25426" y="78492"/>
                  <a:pt x="29154" y="78492"/>
                </a:cubicBezTo>
                <a:lnTo>
                  <a:pt x="78492" y="78492"/>
                </a:lnTo>
                <a:cubicBezTo>
                  <a:pt x="82221" y="78492"/>
                  <a:pt x="85220" y="75493"/>
                  <a:pt x="85220" y="71765"/>
                </a:cubicBezTo>
                <a:cubicBezTo>
                  <a:pt x="85220" y="68036"/>
                  <a:pt x="82221" y="65037"/>
                  <a:pt x="78492" y="65037"/>
                </a:cubicBezTo>
                <a:lnTo>
                  <a:pt x="29154" y="65037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6" name="Text 14"/>
          <p:cNvSpPr/>
          <p:nvPr/>
        </p:nvSpPr>
        <p:spPr>
          <a:xfrm>
            <a:off x="4066160" y="2033329"/>
            <a:ext cx="1060521" cy="2232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0" b="1" dirty="0">
                <a:solidFill>
                  <a:srgbClr val="1F2937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Receipt Option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3651520" y="2368230"/>
            <a:ext cx="2703131" cy="382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5" dirty="0">
                <a:solidFill>
                  <a:srgbClr val="1F2937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Checkbox enables name/email fields via JavaScript conditionally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82417" y="3018098"/>
            <a:ext cx="2902477" cy="1028625"/>
          </a:xfrm>
          <a:custGeom>
            <a:avLst/>
            <a:gdLst/>
            <a:ahLst/>
            <a:cxnLst/>
            <a:rect l="l" t="t" r="r" b="b"/>
            <a:pathLst>
              <a:path w="2902477" h="1028625">
                <a:moveTo>
                  <a:pt x="95683" y="0"/>
                </a:moveTo>
                <a:lnTo>
                  <a:pt x="2806795" y="0"/>
                </a:lnTo>
                <a:cubicBezTo>
                  <a:pt x="2859639" y="0"/>
                  <a:pt x="2902477" y="42839"/>
                  <a:pt x="2902477" y="95683"/>
                </a:cubicBezTo>
                <a:lnTo>
                  <a:pt x="2902477" y="932943"/>
                </a:lnTo>
                <a:cubicBezTo>
                  <a:pt x="2902477" y="985751"/>
                  <a:pt x="2859603" y="1028625"/>
                  <a:pt x="2806795" y="1028625"/>
                </a:cubicBezTo>
                <a:lnTo>
                  <a:pt x="95683" y="1028625"/>
                </a:lnTo>
                <a:cubicBezTo>
                  <a:pt x="42839" y="1028625"/>
                  <a:pt x="0" y="985787"/>
                  <a:pt x="0" y="932943"/>
                </a:cubicBezTo>
                <a:lnTo>
                  <a:pt x="0" y="95683"/>
                </a:lnTo>
                <a:cubicBezTo>
                  <a:pt x="0" y="42839"/>
                  <a:pt x="42839" y="0"/>
                  <a:pt x="95683" y="0"/>
                </a:cubicBezTo>
                <a:close/>
              </a:path>
            </a:pathLst>
          </a:custGeom>
          <a:solidFill>
            <a:srgbClr val="065F46">
              <a:alpha val="5098"/>
            </a:srgbClr>
          </a:solidFill>
          <a:ln w="12700">
            <a:solidFill>
              <a:srgbClr val="065F46">
                <a:alpha val="20000"/>
              </a:srgbClr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613986" y="3149666"/>
            <a:ext cx="318954" cy="318954"/>
          </a:xfrm>
          <a:custGeom>
            <a:avLst/>
            <a:gdLst/>
            <a:ahLst/>
            <a:cxnLst/>
            <a:rect l="l" t="t" r="r" b="b"/>
            <a:pathLst>
              <a:path w="318954" h="318954">
                <a:moveTo>
                  <a:pt x="63791" y="0"/>
                </a:moveTo>
                <a:lnTo>
                  <a:pt x="255163" y="0"/>
                </a:lnTo>
                <a:cubicBezTo>
                  <a:pt x="290393" y="0"/>
                  <a:pt x="318954" y="28560"/>
                  <a:pt x="318954" y="63791"/>
                </a:cubicBezTo>
                <a:lnTo>
                  <a:pt x="318954" y="255163"/>
                </a:lnTo>
                <a:cubicBezTo>
                  <a:pt x="318954" y="290393"/>
                  <a:pt x="290393" y="318954"/>
                  <a:pt x="255163" y="318954"/>
                </a:cubicBezTo>
                <a:lnTo>
                  <a:pt x="63791" y="318954"/>
                </a:lnTo>
                <a:cubicBezTo>
                  <a:pt x="28560" y="318954"/>
                  <a:pt x="0" y="290393"/>
                  <a:pt x="0" y="255163"/>
                </a:cubicBezTo>
                <a:lnTo>
                  <a:pt x="0" y="63791"/>
                </a:lnTo>
                <a:cubicBezTo>
                  <a:pt x="0" y="28560"/>
                  <a:pt x="28560" y="0"/>
                  <a:pt x="63791" y="0"/>
                </a:cubicBezTo>
                <a:close/>
              </a:path>
            </a:pathLst>
          </a:custGeom>
          <a:solidFill>
            <a:srgbClr val="065F46"/>
          </a:solidFill>
          <a:ln/>
        </p:spPr>
      </p:sp>
      <p:sp>
        <p:nvSpPr>
          <p:cNvPr id="20" name="Shape 18"/>
          <p:cNvSpPr/>
          <p:nvPr/>
        </p:nvSpPr>
        <p:spPr>
          <a:xfrm>
            <a:off x="712662" y="3237379"/>
            <a:ext cx="125588" cy="143529"/>
          </a:xfrm>
          <a:custGeom>
            <a:avLst/>
            <a:gdLst/>
            <a:ahLst/>
            <a:cxnLst/>
            <a:rect l="l" t="t" r="r" b="b"/>
            <a:pathLst>
              <a:path w="125588" h="143529">
                <a:moveTo>
                  <a:pt x="62794" y="69522"/>
                </a:moveTo>
                <a:cubicBezTo>
                  <a:pt x="81360" y="69522"/>
                  <a:pt x="96434" y="54448"/>
                  <a:pt x="96434" y="35882"/>
                </a:cubicBezTo>
                <a:cubicBezTo>
                  <a:pt x="96434" y="17316"/>
                  <a:pt x="81360" y="2243"/>
                  <a:pt x="62794" y="2243"/>
                </a:cubicBezTo>
                <a:cubicBezTo>
                  <a:pt x="44228" y="2243"/>
                  <a:pt x="29154" y="17316"/>
                  <a:pt x="29154" y="35882"/>
                </a:cubicBezTo>
                <a:cubicBezTo>
                  <a:pt x="29154" y="54448"/>
                  <a:pt x="44228" y="69522"/>
                  <a:pt x="62794" y="69522"/>
                </a:cubicBezTo>
                <a:close/>
                <a:moveTo>
                  <a:pt x="54468" y="85220"/>
                </a:moveTo>
                <a:cubicBezTo>
                  <a:pt x="26856" y="85220"/>
                  <a:pt x="4485" y="107591"/>
                  <a:pt x="4485" y="135203"/>
                </a:cubicBezTo>
                <a:cubicBezTo>
                  <a:pt x="4485" y="139801"/>
                  <a:pt x="8214" y="143529"/>
                  <a:pt x="12811" y="143529"/>
                </a:cubicBezTo>
                <a:lnTo>
                  <a:pt x="112777" y="143529"/>
                </a:lnTo>
                <a:cubicBezTo>
                  <a:pt x="117374" y="143529"/>
                  <a:pt x="121103" y="139801"/>
                  <a:pt x="121103" y="135203"/>
                </a:cubicBezTo>
                <a:cubicBezTo>
                  <a:pt x="121103" y="107591"/>
                  <a:pt x="98732" y="85220"/>
                  <a:pt x="71120" y="85220"/>
                </a:cubicBezTo>
                <a:lnTo>
                  <a:pt x="54468" y="8522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1" name="Text 19"/>
          <p:cNvSpPr/>
          <p:nvPr/>
        </p:nvSpPr>
        <p:spPr>
          <a:xfrm>
            <a:off x="1028625" y="3197509"/>
            <a:ext cx="924965" cy="2232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0" b="1" dirty="0">
                <a:solidFill>
                  <a:srgbClr val="1F2937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Personal Info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13986" y="3532411"/>
            <a:ext cx="2703131" cy="382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5" dirty="0">
                <a:solidFill>
                  <a:srgbClr val="1F2937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First name, last name, and email for receipt generation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3519952" y="3018098"/>
            <a:ext cx="2902477" cy="1028625"/>
          </a:xfrm>
          <a:custGeom>
            <a:avLst/>
            <a:gdLst/>
            <a:ahLst/>
            <a:cxnLst/>
            <a:rect l="l" t="t" r="r" b="b"/>
            <a:pathLst>
              <a:path w="2902477" h="1028625">
                <a:moveTo>
                  <a:pt x="95683" y="0"/>
                </a:moveTo>
                <a:lnTo>
                  <a:pt x="2806795" y="0"/>
                </a:lnTo>
                <a:cubicBezTo>
                  <a:pt x="2859639" y="0"/>
                  <a:pt x="2902477" y="42839"/>
                  <a:pt x="2902477" y="95683"/>
                </a:cubicBezTo>
                <a:lnTo>
                  <a:pt x="2902477" y="932943"/>
                </a:lnTo>
                <a:cubicBezTo>
                  <a:pt x="2902477" y="985751"/>
                  <a:pt x="2859603" y="1028625"/>
                  <a:pt x="2806795" y="1028625"/>
                </a:cubicBezTo>
                <a:lnTo>
                  <a:pt x="95683" y="1028625"/>
                </a:lnTo>
                <a:cubicBezTo>
                  <a:pt x="42839" y="1028625"/>
                  <a:pt x="0" y="985787"/>
                  <a:pt x="0" y="932943"/>
                </a:cubicBezTo>
                <a:lnTo>
                  <a:pt x="0" y="95683"/>
                </a:lnTo>
                <a:cubicBezTo>
                  <a:pt x="0" y="42839"/>
                  <a:pt x="42839" y="0"/>
                  <a:pt x="95683" y="0"/>
                </a:cubicBezTo>
                <a:close/>
              </a:path>
            </a:pathLst>
          </a:custGeom>
          <a:solidFill>
            <a:srgbClr val="006600">
              <a:alpha val="5098"/>
            </a:srgbClr>
          </a:solidFill>
          <a:ln w="12700">
            <a:solidFill>
              <a:srgbClr val="006600">
                <a:alpha val="20000"/>
              </a:srgbClr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3651520" y="3149666"/>
            <a:ext cx="318954" cy="318954"/>
          </a:xfrm>
          <a:custGeom>
            <a:avLst/>
            <a:gdLst/>
            <a:ahLst/>
            <a:cxnLst/>
            <a:rect l="l" t="t" r="r" b="b"/>
            <a:pathLst>
              <a:path w="318954" h="318954">
                <a:moveTo>
                  <a:pt x="63791" y="0"/>
                </a:moveTo>
                <a:lnTo>
                  <a:pt x="255163" y="0"/>
                </a:lnTo>
                <a:cubicBezTo>
                  <a:pt x="290393" y="0"/>
                  <a:pt x="318954" y="28560"/>
                  <a:pt x="318954" y="63791"/>
                </a:cubicBezTo>
                <a:lnTo>
                  <a:pt x="318954" y="255163"/>
                </a:lnTo>
                <a:cubicBezTo>
                  <a:pt x="318954" y="290393"/>
                  <a:pt x="290393" y="318954"/>
                  <a:pt x="255163" y="318954"/>
                </a:cubicBezTo>
                <a:lnTo>
                  <a:pt x="63791" y="318954"/>
                </a:lnTo>
                <a:cubicBezTo>
                  <a:pt x="28560" y="318954"/>
                  <a:pt x="0" y="290393"/>
                  <a:pt x="0" y="255163"/>
                </a:cubicBezTo>
                <a:lnTo>
                  <a:pt x="0" y="63791"/>
                </a:lnTo>
                <a:cubicBezTo>
                  <a:pt x="0" y="28560"/>
                  <a:pt x="28560" y="0"/>
                  <a:pt x="63791" y="0"/>
                </a:cubicBezTo>
                <a:close/>
              </a:path>
            </a:pathLst>
          </a:custGeom>
          <a:solidFill>
            <a:srgbClr val="006600"/>
          </a:solidFill>
          <a:ln/>
        </p:spPr>
      </p:sp>
      <p:sp>
        <p:nvSpPr>
          <p:cNvPr id="25" name="Shape 23"/>
          <p:cNvSpPr/>
          <p:nvPr/>
        </p:nvSpPr>
        <p:spPr>
          <a:xfrm>
            <a:off x="3741226" y="3237379"/>
            <a:ext cx="143529" cy="143529"/>
          </a:xfrm>
          <a:custGeom>
            <a:avLst/>
            <a:gdLst/>
            <a:ahLst/>
            <a:cxnLst/>
            <a:rect l="l" t="t" r="r" b="b"/>
            <a:pathLst>
              <a:path w="143529" h="143529">
                <a:moveTo>
                  <a:pt x="71765" y="143529"/>
                </a:moveTo>
                <a:cubicBezTo>
                  <a:pt x="111372" y="143529"/>
                  <a:pt x="143529" y="111372"/>
                  <a:pt x="143529" y="71765"/>
                </a:cubicBezTo>
                <a:cubicBezTo>
                  <a:pt x="143529" y="32157"/>
                  <a:pt x="111372" y="0"/>
                  <a:pt x="71765" y="0"/>
                </a:cubicBezTo>
                <a:cubicBezTo>
                  <a:pt x="32157" y="0"/>
                  <a:pt x="0" y="32157"/>
                  <a:pt x="0" y="71765"/>
                </a:cubicBezTo>
                <a:cubicBezTo>
                  <a:pt x="0" y="111372"/>
                  <a:pt x="32157" y="143529"/>
                  <a:pt x="71765" y="143529"/>
                </a:cubicBezTo>
                <a:close/>
                <a:moveTo>
                  <a:pt x="95424" y="59626"/>
                </a:moveTo>
                <a:lnTo>
                  <a:pt x="72998" y="95509"/>
                </a:lnTo>
                <a:cubicBezTo>
                  <a:pt x="71821" y="97387"/>
                  <a:pt x="69802" y="98564"/>
                  <a:pt x="67588" y="98676"/>
                </a:cubicBezTo>
                <a:cubicBezTo>
                  <a:pt x="65373" y="98788"/>
                  <a:pt x="63243" y="97779"/>
                  <a:pt x="61925" y="95985"/>
                </a:cubicBezTo>
                <a:lnTo>
                  <a:pt x="48469" y="78044"/>
                </a:lnTo>
                <a:cubicBezTo>
                  <a:pt x="46226" y="75072"/>
                  <a:pt x="46843" y="70867"/>
                  <a:pt x="49815" y="68625"/>
                </a:cubicBezTo>
                <a:cubicBezTo>
                  <a:pt x="52786" y="66382"/>
                  <a:pt x="56991" y="66999"/>
                  <a:pt x="59234" y="69970"/>
                </a:cubicBezTo>
                <a:lnTo>
                  <a:pt x="66803" y="80062"/>
                </a:lnTo>
                <a:lnTo>
                  <a:pt x="84015" y="52506"/>
                </a:lnTo>
                <a:cubicBezTo>
                  <a:pt x="85977" y="49366"/>
                  <a:pt x="90126" y="48385"/>
                  <a:pt x="93294" y="50375"/>
                </a:cubicBezTo>
                <a:cubicBezTo>
                  <a:pt x="96462" y="52366"/>
                  <a:pt x="97415" y="56487"/>
                  <a:pt x="95424" y="5965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6" name="Text 24"/>
          <p:cNvSpPr/>
          <p:nvPr/>
        </p:nvSpPr>
        <p:spPr>
          <a:xfrm>
            <a:off x="4066160" y="3197509"/>
            <a:ext cx="940913" cy="2232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0" b="1" dirty="0">
                <a:solidFill>
                  <a:srgbClr val="1F2937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Confirmation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3651520" y="3532411"/>
            <a:ext cx="2703131" cy="382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5" dirty="0">
                <a:solidFill>
                  <a:srgbClr val="1F2937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Thank You modal with heartfelt message and close button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318954" y="4337768"/>
            <a:ext cx="6267438" cy="2328361"/>
          </a:xfrm>
          <a:custGeom>
            <a:avLst/>
            <a:gdLst/>
            <a:ahLst/>
            <a:cxnLst/>
            <a:rect l="l" t="t" r="r" b="b"/>
            <a:pathLst>
              <a:path w="6267438" h="2328361">
                <a:moveTo>
                  <a:pt x="127571" y="0"/>
                </a:moveTo>
                <a:lnTo>
                  <a:pt x="6139867" y="0"/>
                </a:lnTo>
                <a:cubicBezTo>
                  <a:pt x="6210322" y="0"/>
                  <a:pt x="6267438" y="57115"/>
                  <a:pt x="6267438" y="127571"/>
                </a:cubicBezTo>
                <a:lnTo>
                  <a:pt x="6267438" y="2200790"/>
                </a:lnTo>
                <a:cubicBezTo>
                  <a:pt x="6267438" y="2271246"/>
                  <a:pt x="6210322" y="2328361"/>
                  <a:pt x="6139867" y="2328361"/>
                </a:cubicBezTo>
                <a:lnTo>
                  <a:pt x="127571" y="2328361"/>
                </a:lnTo>
                <a:cubicBezTo>
                  <a:pt x="57115" y="2328361"/>
                  <a:pt x="0" y="2271246"/>
                  <a:pt x="0" y="2200790"/>
                </a:cubicBezTo>
                <a:lnTo>
                  <a:pt x="0" y="127571"/>
                </a:lnTo>
                <a:cubicBezTo>
                  <a:pt x="0" y="57163"/>
                  <a:pt x="57163" y="0"/>
                  <a:pt x="127571" y="0"/>
                </a:cubicBezTo>
                <a:close/>
              </a:path>
            </a:pathLst>
          </a:custGeom>
          <a:gradFill flip="none" rotWithShape="1">
            <a:gsLst>
              <a:gs pos="0">
                <a:srgbClr val="006600"/>
              </a:gs>
              <a:gs pos="100000">
                <a:srgbClr val="065F46"/>
              </a:gs>
            </a:gsLst>
            <a:lin ang="2700000" scaled="1"/>
          </a:gradFill>
          <a:ln/>
        </p:spPr>
      </p:sp>
      <p:sp>
        <p:nvSpPr>
          <p:cNvPr id="29" name="Shape 27"/>
          <p:cNvSpPr/>
          <p:nvPr/>
        </p:nvSpPr>
        <p:spPr>
          <a:xfrm>
            <a:off x="495375" y="4529141"/>
            <a:ext cx="269117" cy="239215"/>
          </a:xfrm>
          <a:custGeom>
            <a:avLst/>
            <a:gdLst/>
            <a:ahLst/>
            <a:cxnLst/>
            <a:rect l="l" t="t" r="r" b="b"/>
            <a:pathLst>
              <a:path w="269117" h="239215">
                <a:moveTo>
                  <a:pt x="168572" y="561"/>
                </a:moveTo>
                <a:cubicBezTo>
                  <a:pt x="160629" y="-1729"/>
                  <a:pt x="152360" y="2897"/>
                  <a:pt x="150070" y="10839"/>
                </a:cubicBezTo>
                <a:lnTo>
                  <a:pt x="90266" y="220153"/>
                </a:lnTo>
                <a:cubicBezTo>
                  <a:pt x="87977" y="228095"/>
                  <a:pt x="92602" y="236365"/>
                  <a:pt x="100545" y="238655"/>
                </a:cubicBezTo>
                <a:cubicBezTo>
                  <a:pt x="108488" y="240944"/>
                  <a:pt x="116758" y="236318"/>
                  <a:pt x="119047" y="228376"/>
                </a:cubicBezTo>
                <a:lnTo>
                  <a:pt x="178851" y="19062"/>
                </a:lnTo>
                <a:cubicBezTo>
                  <a:pt x="181140" y="11120"/>
                  <a:pt x="176515" y="2850"/>
                  <a:pt x="168572" y="561"/>
                </a:cubicBezTo>
                <a:close/>
                <a:moveTo>
                  <a:pt x="198754" y="64149"/>
                </a:moveTo>
                <a:cubicBezTo>
                  <a:pt x="192914" y="69989"/>
                  <a:pt x="192914" y="79474"/>
                  <a:pt x="198754" y="85314"/>
                </a:cubicBezTo>
                <a:lnTo>
                  <a:pt x="233048" y="119608"/>
                </a:lnTo>
                <a:lnTo>
                  <a:pt x="198754" y="153901"/>
                </a:lnTo>
                <a:cubicBezTo>
                  <a:pt x="192914" y="159742"/>
                  <a:pt x="192914" y="169226"/>
                  <a:pt x="198754" y="175066"/>
                </a:cubicBezTo>
                <a:cubicBezTo>
                  <a:pt x="204594" y="180906"/>
                  <a:pt x="214079" y="180906"/>
                  <a:pt x="219919" y="175066"/>
                </a:cubicBezTo>
                <a:lnTo>
                  <a:pt x="264772" y="130213"/>
                </a:lnTo>
                <a:cubicBezTo>
                  <a:pt x="270612" y="124373"/>
                  <a:pt x="270612" y="114889"/>
                  <a:pt x="264772" y="109048"/>
                </a:cubicBezTo>
                <a:lnTo>
                  <a:pt x="219919" y="64196"/>
                </a:lnTo>
                <a:cubicBezTo>
                  <a:pt x="214079" y="58355"/>
                  <a:pt x="204594" y="58355"/>
                  <a:pt x="198754" y="64196"/>
                </a:cubicBezTo>
                <a:close/>
                <a:moveTo>
                  <a:pt x="70410" y="64149"/>
                </a:moveTo>
                <a:cubicBezTo>
                  <a:pt x="64569" y="58309"/>
                  <a:pt x="55085" y="58309"/>
                  <a:pt x="49245" y="64149"/>
                </a:cubicBezTo>
                <a:lnTo>
                  <a:pt x="4392" y="109002"/>
                </a:lnTo>
                <a:cubicBezTo>
                  <a:pt x="-1448" y="114842"/>
                  <a:pt x="-1448" y="124326"/>
                  <a:pt x="4392" y="130167"/>
                </a:cubicBezTo>
                <a:lnTo>
                  <a:pt x="49245" y="175020"/>
                </a:lnTo>
                <a:cubicBezTo>
                  <a:pt x="55085" y="180860"/>
                  <a:pt x="64569" y="180860"/>
                  <a:pt x="70410" y="175020"/>
                </a:cubicBezTo>
                <a:cubicBezTo>
                  <a:pt x="76250" y="169179"/>
                  <a:pt x="76250" y="159695"/>
                  <a:pt x="70410" y="153855"/>
                </a:cubicBezTo>
                <a:lnTo>
                  <a:pt x="36116" y="119608"/>
                </a:lnTo>
                <a:lnTo>
                  <a:pt x="70363" y="85314"/>
                </a:lnTo>
                <a:cubicBezTo>
                  <a:pt x="76203" y="79474"/>
                  <a:pt x="76203" y="69989"/>
                  <a:pt x="70363" y="64149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0" name="Text 28"/>
          <p:cNvSpPr/>
          <p:nvPr/>
        </p:nvSpPr>
        <p:spPr>
          <a:xfrm>
            <a:off x="905031" y="4497245"/>
            <a:ext cx="5597635" cy="2232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6" b="1" dirty="0">
                <a:solidFill>
                  <a:srgbClr val="FFFFFF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Smart Form Logic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905031" y="4816199"/>
            <a:ext cx="5517897" cy="1180128"/>
          </a:xfrm>
          <a:custGeom>
            <a:avLst/>
            <a:gdLst/>
            <a:ahLst/>
            <a:cxnLst/>
            <a:rect l="l" t="t" r="r" b="b"/>
            <a:pathLst>
              <a:path w="5517897" h="1180128">
                <a:moveTo>
                  <a:pt x="63786" y="0"/>
                </a:moveTo>
                <a:lnTo>
                  <a:pt x="5454111" y="0"/>
                </a:lnTo>
                <a:cubicBezTo>
                  <a:pt x="5489339" y="0"/>
                  <a:pt x="5517897" y="28558"/>
                  <a:pt x="5517897" y="63786"/>
                </a:cubicBezTo>
                <a:lnTo>
                  <a:pt x="5517897" y="1116342"/>
                </a:lnTo>
                <a:cubicBezTo>
                  <a:pt x="5517897" y="1151570"/>
                  <a:pt x="5489339" y="1180128"/>
                  <a:pt x="5454111" y="1180128"/>
                </a:cubicBezTo>
                <a:lnTo>
                  <a:pt x="63786" y="1180128"/>
                </a:lnTo>
                <a:cubicBezTo>
                  <a:pt x="28558" y="1180128"/>
                  <a:pt x="0" y="1151570"/>
                  <a:pt x="0" y="1116342"/>
                </a:cubicBezTo>
                <a:lnTo>
                  <a:pt x="0" y="63786"/>
                </a:lnTo>
                <a:cubicBezTo>
                  <a:pt x="0" y="28582"/>
                  <a:pt x="28582" y="0"/>
                  <a:pt x="63786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1000717" y="4927833"/>
            <a:ext cx="2744247" cy="1275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9" dirty="0">
                <a:solidFill>
                  <a:srgbClr val="86EFA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JavaScript conditional field enabling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000717" y="5103257"/>
            <a:ext cx="5382341" cy="159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9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receiptCheckbox.</a:t>
            </a:r>
            <a:r>
              <a:rPr lang="en-US" sz="879" dirty="0">
                <a:solidFill>
                  <a:srgbClr val="FDE0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addEventListener</a:t>
            </a:r>
            <a:r>
              <a:rPr lang="en-US" sz="879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sz="879" dirty="0">
                <a:solidFill>
                  <a:srgbClr val="FDBA7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'change'</a:t>
            </a:r>
            <a:r>
              <a:rPr lang="en-US" sz="879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() =&gt; {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128298" y="5262734"/>
            <a:ext cx="5254760" cy="159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9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firstName.disabled = !receiptCheckbox.checked;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128298" y="5422211"/>
            <a:ext cx="5254760" cy="159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9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lastName.disabled = !receiptCheckbox.checked;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1128298" y="5581687"/>
            <a:ext cx="5254760" cy="159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9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email.disabled = !receiptCheckbox.checked;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000717" y="5741164"/>
            <a:ext cx="5382341" cy="159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9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});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905031" y="6092013"/>
            <a:ext cx="5581687" cy="414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5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Fields are dynamically enabled/disabled based on receipt preference, creating a cleaner user experience.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744871" y="1307710"/>
            <a:ext cx="5127179" cy="3030059"/>
          </a:xfrm>
          <a:custGeom>
            <a:avLst/>
            <a:gdLst/>
            <a:ahLst/>
            <a:cxnLst/>
            <a:rect l="l" t="t" r="r" b="b"/>
            <a:pathLst>
              <a:path w="5127179" h="3030059">
                <a:moveTo>
                  <a:pt x="127596" y="0"/>
                </a:moveTo>
                <a:lnTo>
                  <a:pt x="4999583" y="0"/>
                </a:lnTo>
                <a:cubicBezTo>
                  <a:pt x="5070052" y="0"/>
                  <a:pt x="5127179" y="57127"/>
                  <a:pt x="5127179" y="127596"/>
                </a:cubicBezTo>
                <a:lnTo>
                  <a:pt x="5127179" y="2902463"/>
                </a:lnTo>
                <a:cubicBezTo>
                  <a:pt x="5127179" y="2972932"/>
                  <a:pt x="5070052" y="3030059"/>
                  <a:pt x="4999583" y="3030059"/>
                </a:cubicBezTo>
                <a:lnTo>
                  <a:pt x="127596" y="3030059"/>
                </a:lnTo>
                <a:cubicBezTo>
                  <a:pt x="57127" y="3030059"/>
                  <a:pt x="0" y="2972932"/>
                  <a:pt x="0" y="2902463"/>
                </a:cubicBezTo>
                <a:lnTo>
                  <a:pt x="0" y="127596"/>
                </a:lnTo>
                <a:cubicBezTo>
                  <a:pt x="0" y="57174"/>
                  <a:pt x="57174" y="0"/>
                  <a:pt x="127596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99346" dist="159477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41" name="Text 38"/>
          <p:cNvSpPr/>
          <p:nvPr/>
        </p:nvSpPr>
        <p:spPr>
          <a:xfrm>
            <a:off x="6904348" y="2615419"/>
            <a:ext cx="4887963" cy="2232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6" b="1" dirty="0">
                <a:solidFill>
                  <a:srgbClr val="1F2937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Why Donations Matter</a:t>
            </a:r>
            <a:endParaRPr lang="en-US" sz="1600" dirty="0"/>
          </a:p>
        </p:txBody>
      </p:sp>
      <p:sp>
        <p:nvSpPr>
          <p:cNvPr id="42" name="Text 39"/>
          <p:cNvSpPr/>
          <p:nvPr/>
        </p:nvSpPr>
        <p:spPr>
          <a:xfrm>
            <a:off x="6904348" y="2934373"/>
            <a:ext cx="4872016" cy="414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5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Your support helps us continue Kung Yung Koon's spirit of community service and cultural bridge-building.</a:t>
            </a:r>
            <a:endParaRPr lang="en-US" sz="1600" dirty="0"/>
          </a:p>
        </p:txBody>
      </p:sp>
      <p:sp>
        <p:nvSpPr>
          <p:cNvPr id="43" name="Shape 40"/>
          <p:cNvSpPr/>
          <p:nvPr/>
        </p:nvSpPr>
        <p:spPr>
          <a:xfrm>
            <a:off x="6920296" y="3508489"/>
            <a:ext cx="127581" cy="127581"/>
          </a:xfrm>
          <a:custGeom>
            <a:avLst/>
            <a:gdLst/>
            <a:ahLst/>
            <a:cxnLst/>
            <a:rect l="l" t="t" r="r" b="b"/>
            <a:pathLst>
              <a:path w="127581" h="127581">
                <a:moveTo>
                  <a:pt x="63791" y="127581"/>
                </a:moveTo>
                <a:cubicBezTo>
                  <a:pt x="98998" y="127581"/>
                  <a:pt x="127581" y="98998"/>
                  <a:pt x="127581" y="63791"/>
                </a:cubicBezTo>
                <a:cubicBezTo>
                  <a:pt x="127581" y="28584"/>
                  <a:pt x="98998" y="0"/>
                  <a:pt x="63791" y="0"/>
                </a:cubicBezTo>
                <a:cubicBezTo>
                  <a:pt x="28584" y="0"/>
                  <a:pt x="0" y="28584"/>
                  <a:pt x="0" y="63791"/>
                </a:cubicBezTo>
                <a:cubicBezTo>
                  <a:pt x="0" y="98998"/>
                  <a:pt x="28584" y="127581"/>
                  <a:pt x="63791" y="127581"/>
                </a:cubicBezTo>
                <a:close/>
                <a:moveTo>
                  <a:pt x="84822" y="53001"/>
                </a:moveTo>
                <a:lnTo>
                  <a:pt x="64887" y="84896"/>
                </a:lnTo>
                <a:cubicBezTo>
                  <a:pt x="63841" y="86566"/>
                  <a:pt x="62046" y="87613"/>
                  <a:pt x="60078" y="87712"/>
                </a:cubicBezTo>
                <a:cubicBezTo>
                  <a:pt x="58109" y="87812"/>
                  <a:pt x="56216" y="86915"/>
                  <a:pt x="55044" y="85320"/>
                </a:cubicBezTo>
                <a:lnTo>
                  <a:pt x="43084" y="69372"/>
                </a:lnTo>
                <a:cubicBezTo>
                  <a:pt x="41090" y="66731"/>
                  <a:pt x="41638" y="62993"/>
                  <a:pt x="44280" y="61000"/>
                </a:cubicBezTo>
                <a:cubicBezTo>
                  <a:pt x="46921" y="59006"/>
                  <a:pt x="50659" y="59555"/>
                  <a:pt x="52652" y="62196"/>
                </a:cubicBezTo>
                <a:lnTo>
                  <a:pt x="59380" y="71167"/>
                </a:lnTo>
                <a:lnTo>
                  <a:pt x="74680" y="46672"/>
                </a:lnTo>
                <a:cubicBezTo>
                  <a:pt x="76424" y="43881"/>
                  <a:pt x="80112" y="43009"/>
                  <a:pt x="82928" y="44778"/>
                </a:cubicBezTo>
                <a:cubicBezTo>
                  <a:pt x="85744" y="46547"/>
                  <a:pt x="86591" y="50210"/>
                  <a:pt x="84822" y="53026"/>
                </a:cubicBezTo>
                <a:close/>
              </a:path>
            </a:pathLst>
          </a:custGeom>
          <a:solidFill>
            <a:srgbClr val="006600"/>
          </a:solidFill>
          <a:ln/>
        </p:spPr>
      </p:sp>
      <p:sp>
        <p:nvSpPr>
          <p:cNvPr id="44" name="Text 41"/>
          <p:cNvSpPr/>
          <p:nvPr/>
        </p:nvSpPr>
        <p:spPr>
          <a:xfrm>
            <a:off x="7127615" y="3476594"/>
            <a:ext cx="2121041" cy="19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5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Fund workshop materials and venues</a:t>
            </a:r>
            <a:endParaRPr lang="en-US" sz="1600" dirty="0"/>
          </a:p>
        </p:txBody>
      </p:sp>
      <p:sp>
        <p:nvSpPr>
          <p:cNvPr id="45" name="Shape 42"/>
          <p:cNvSpPr/>
          <p:nvPr/>
        </p:nvSpPr>
        <p:spPr>
          <a:xfrm>
            <a:off x="6920296" y="3763652"/>
            <a:ext cx="127581" cy="127581"/>
          </a:xfrm>
          <a:custGeom>
            <a:avLst/>
            <a:gdLst/>
            <a:ahLst/>
            <a:cxnLst/>
            <a:rect l="l" t="t" r="r" b="b"/>
            <a:pathLst>
              <a:path w="127581" h="127581">
                <a:moveTo>
                  <a:pt x="63791" y="127581"/>
                </a:moveTo>
                <a:cubicBezTo>
                  <a:pt x="98998" y="127581"/>
                  <a:pt x="127581" y="98998"/>
                  <a:pt x="127581" y="63791"/>
                </a:cubicBezTo>
                <a:cubicBezTo>
                  <a:pt x="127581" y="28584"/>
                  <a:pt x="98998" y="0"/>
                  <a:pt x="63791" y="0"/>
                </a:cubicBezTo>
                <a:cubicBezTo>
                  <a:pt x="28584" y="0"/>
                  <a:pt x="0" y="28584"/>
                  <a:pt x="0" y="63791"/>
                </a:cubicBezTo>
                <a:cubicBezTo>
                  <a:pt x="0" y="98998"/>
                  <a:pt x="28584" y="127581"/>
                  <a:pt x="63791" y="127581"/>
                </a:cubicBezTo>
                <a:close/>
                <a:moveTo>
                  <a:pt x="84822" y="53001"/>
                </a:moveTo>
                <a:lnTo>
                  <a:pt x="64887" y="84896"/>
                </a:lnTo>
                <a:cubicBezTo>
                  <a:pt x="63841" y="86566"/>
                  <a:pt x="62046" y="87613"/>
                  <a:pt x="60078" y="87712"/>
                </a:cubicBezTo>
                <a:cubicBezTo>
                  <a:pt x="58109" y="87812"/>
                  <a:pt x="56216" y="86915"/>
                  <a:pt x="55044" y="85320"/>
                </a:cubicBezTo>
                <a:lnTo>
                  <a:pt x="43084" y="69372"/>
                </a:lnTo>
                <a:cubicBezTo>
                  <a:pt x="41090" y="66731"/>
                  <a:pt x="41638" y="62993"/>
                  <a:pt x="44280" y="61000"/>
                </a:cubicBezTo>
                <a:cubicBezTo>
                  <a:pt x="46921" y="59006"/>
                  <a:pt x="50659" y="59555"/>
                  <a:pt x="52652" y="62196"/>
                </a:cubicBezTo>
                <a:lnTo>
                  <a:pt x="59380" y="71167"/>
                </a:lnTo>
                <a:lnTo>
                  <a:pt x="74680" y="46672"/>
                </a:lnTo>
                <a:cubicBezTo>
                  <a:pt x="76424" y="43881"/>
                  <a:pt x="80112" y="43009"/>
                  <a:pt x="82928" y="44778"/>
                </a:cubicBezTo>
                <a:cubicBezTo>
                  <a:pt x="85744" y="46547"/>
                  <a:pt x="86591" y="50210"/>
                  <a:pt x="84822" y="53026"/>
                </a:cubicBezTo>
                <a:close/>
              </a:path>
            </a:pathLst>
          </a:custGeom>
          <a:solidFill>
            <a:srgbClr val="006600"/>
          </a:solidFill>
          <a:ln/>
        </p:spPr>
      </p:sp>
      <p:sp>
        <p:nvSpPr>
          <p:cNvPr id="46" name="Text 43"/>
          <p:cNvSpPr/>
          <p:nvPr/>
        </p:nvSpPr>
        <p:spPr>
          <a:xfrm>
            <a:off x="7127615" y="3731757"/>
            <a:ext cx="1618689" cy="19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5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Support tutor compensation</a:t>
            </a:r>
            <a:endParaRPr lang="en-US" sz="1600" dirty="0"/>
          </a:p>
        </p:txBody>
      </p:sp>
      <p:sp>
        <p:nvSpPr>
          <p:cNvPr id="47" name="Shape 44"/>
          <p:cNvSpPr/>
          <p:nvPr/>
        </p:nvSpPr>
        <p:spPr>
          <a:xfrm>
            <a:off x="6920296" y="4018815"/>
            <a:ext cx="127581" cy="127581"/>
          </a:xfrm>
          <a:custGeom>
            <a:avLst/>
            <a:gdLst/>
            <a:ahLst/>
            <a:cxnLst/>
            <a:rect l="l" t="t" r="r" b="b"/>
            <a:pathLst>
              <a:path w="127581" h="127581">
                <a:moveTo>
                  <a:pt x="63791" y="127581"/>
                </a:moveTo>
                <a:cubicBezTo>
                  <a:pt x="98998" y="127581"/>
                  <a:pt x="127581" y="98998"/>
                  <a:pt x="127581" y="63791"/>
                </a:cubicBezTo>
                <a:cubicBezTo>
                  <a:pt x="127581" y="28584"/>
                  <a:pt x="98998" y="0"/>
                  <a:pt x="63791" y="0"/>
                </a:cubicBezTo>
                <a:cubicBezTo>
                  <a:pt x="28584" y="0"/>
                  <a:pt x="0" y="28584"/>
                  <a:pt x="0" y="63791"/>
                </a:cubicBezTo>
                <a:cubicBezTo>
                  <a:pt x="0" y="98998"/>
                  <a:pt x="28584" y="127581"/>
                  <a:pt x="63791" y="127581"/>
                </a:cubicBezTo>
                <a:close/>
                <a:moveTo>
                  <a:pt x="84822" y="53001"/>
                </a:moveTo>
                <a:lnTo>
                  <a:pt x="64887" y="84896"/>
                </a:lnTo>
                <a:cubicBezTo>
                  <a:pt x="63841" y="86566"/>
                  <a:pt x="62046" y="87613"/>
                  <a:pt x="60078" y="87712"/>
                </a:cubicBezTo>
                <a:cubicBezTo>
                  <a:pt x="58109" y="87812"/>
                  <a:pt x="56216" y="86915"/>
                  <a:pt x="55044" y="85320"/>
                </a:cubicBezTo>
                <a:lnTo>
                  <a:pt x="43084" y="69372"/>
                </a:lnTo>
                <a:cubicBezTo>
                  <a:pt x="41090" y="66731"/>
                  <a:pt x="41638" y="62993"/>
                  <a:pt x="44280" y="61000"/>
                </a:cubicBezTo>
                <a:cubicBezTo>
                  <a:pt x="46921" y="59006"/>
                  <a:pt x="50659" y="59555"/>
                  <a:pt x="52652" y="62196"/>
                </a:cubicBezTo>
                <a:lnTo>
                  <a:pt x="59380" y="71167"/>
                </a:lnTo>
                <a:lnTo>
                  <a:pt x="74680" y="46672"/>
                </a:lnTo>
                <a:cubicBezTo>
                  <a:pt x="76424" y="43881"/>
                  <a:pt x="80112" y="43009"/>
                  <a:pt x="82928" y="44778"/>
                </a:cubicBezTo>
                <a:cubicBezTo>
                  <a:pt x="85744" y="46547"/>
                  <a:pt x="86591" y="50210"/>
                  <a:pt x="84822" y="53026"/>
                </a:cubicBezTo>
                <a:close/>
              </a:path>
            </a:pathLst>
          </a:custGeom>
          <a:solidFill>
            <a:srgbClr val="006600"/>
          </a:solidFill>
          <a:ln/>
        </p:spPr>
      </p:sp>
      <p:sp>
        <p:nvSpPr>
          <p:cNvPr id="48" name="Text 45"/>
          <p:cNvSpPr/>
          <p:nvPr/>
        </p:nvSpPr>
        <p:spPr>
          <a:xfrm>
            <a:off x="7127615" y="3986920"/>
            <a:ext cx="2216727" cy="19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5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Expand community outreach programs</a:t>
            </a:r>
            <a:endParaRPr lang="en-US" sz="1600" dirty="0"/>
          </a:p>
        </p:txBody>
      </p:sp>
      <p:sp>
        <p:nvSpPr>
          <p:cNvPr id="49" name="Shape 46"/>
          <p:cNvSpPr/>
          <p:nvPr/>
        </p:nvSpPr>
        <p:spPr>
          <a:xfrm>
            <a:off x="6760819" y="4465350"/>
            <a:ext cx="5111231" cy="1435291"/>
          </a:xfrm>
          <a:custGeom>
            <a:avLst/>
            <a:gdLst/>
            <a:ahLst/>
            <a:cxnLst/>
            <a:rect l="l" t="t" r="r" b="b"/>
            <a:pathLst>
              <a:path w="5111231" h="1435291">
                <a:moveTo>
                  <a:pt x="31895" y="0"/>
                </a:moveTo>
                <a:lnTo>
                  <a:pt x="4983648" y="0"/>
                </a:lnTo>
                <a:cubicBezTo>
                  <a:pt x="5054110" y="0"/>
                  <a:pt x="5111231" y="57121"/>
                  <a:pt x="5111231" y="127583"/>
                </a:cubicBezTo>
                <a:lnTo>
                  <a:pt x="5111231" y="1307708"/>
                </a:lnTo>
                <a:cubicBezTo>
                  <a:pt x="5111231" y="1378170"/>
                  <a:pt x="5054110" y="1435291"/>
                  <a:pt x="4983648" y="1435291"/>
                </a:cubicBezTo>
                <a:lnTo>
                  <a:pt x="31895" y="1435291"/>
                </a:lnTo>
                <a:cubicBezTo>
                  <a:pt x="14280" y="1435291"/>
                  <a:pt x="0" y="1421011"/>
                  <a:pt x="0" y="1403396"/>
                </a:cubicBezTo>
                <a:lnTo>
                  <a:pt x="0" y="31895"/>
                </a:lnTo>
                <a:cubicBezTo>
                  <a:pt x="0" y="14280"/>
                  <a:pt x="14280" y="0"/>
                  <a:pt x="3189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19608" dist="79738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0" name="Shape 47"/>
          <p:cNvSpPr/>
          <p:nvPr/>
        </p:nvSpPr>
        <p:spPr>
          <a:xfrm>
            <a:off x="6760819" y="4465350"/>
            <a:ext cx="31895" cy="1435291"/>
          </a:xfrm>
          <a:custGeom>
            <a:avLst/>
            <a:gdLst/>
            <a:ahLst/>
            <a:cxnLst/>
            <a:rect l="l" t="t" r="r" b="b"/>
            <a:pathLst>
              <a:path w="31895" h="1435291">
                <a:moveTo>
                  <a:pt x="31895" y="0"/>
                </a:moveTo>
                <a:lnTo>
                  <a:pt x="31895" y="0"/>
                </a:lnTo>
                <a:lnTo>
                  <a:pt x="31895" y="1435291"/>
                </a:lnTo>
                <a:lnTo>
                  <a:pt x="31895" y="1435291"/>
                </a:lnTo>
                <a:cubicBezTo>
                  <a:pt x="14280" y="1435291"/>
                  <a:pt x="0" y="1421011"/>
                  <a:pt x="0" y="1403396"/>
                </a:cubicBezTo>
                <a:lnTo>
                  <a:pt x="0" y="31895"/>
                </a:lnTo>
                <a:cubicBezTo>
                  <a:pt x="0" y="14280"/>
                  <a:pt x="14280" y="0"/>
                  <a:pt x="31895" y="0"/>
                </a:cubicBezTo>
                <a:close/>
              </a:path>
            </a:pathLst>
          </a:custGeom>
          <a:solidFill>
            <a:srgbClr val="8B4513"/>
          </a:solidFill>
          <a:ln/>
        </p:spPr>
      </p:sp>
      <p:sp>
        <p:nvSpPr>
          <p:cNvPr id="51" name="Shape 48"/>
          <p:cNvSpPr/>
          <p:nvPr/>
        </p:nvSpPr>
        <p:spPr>
          <a:xfrm>
            <a:off x="6956178" y="4664696"/>
            <a:ext cx="143529" cy="143529"/>
          </a:xfrm>
          <a:custGeom>
            <a:avLst/>
            <a:gdLst/>
            <a:ahLst/>
            <a:cxnLst/>
            <a:rect l="l" t="t" r="r" b="b"/>
            <a:pathLst>
              <a:path w="143529" h="143529">
                <a:moveTo>
                  <a:pt x="71765" y="0"/>
                </a:moveTo>
                <a:cubicBezTo>
                  <a:pt x="73054" y="0"/>
                  <a:pt x="74344" y="280"/>
                  <a:pt x="75521" y="813"/>
                </a:cubicBezTo>
                <a:lnTo>
                  <a:pt x="128335" y="23211"/>
                </a:lnTo>
                <a:cubicBezTo>
                  <a:pt x="134502" y="25818"/>
                  <a:pt x="139100" y="31902"/>
                  <a:pt x="139072" y="39246"/>
                </a:cubicBezTo>
                <a:cubicBezTo>
                  <a:pt x="138932" y="67055"/>
                  <a:pt x="127494" y="117935"/>
                  <a:pt x="79193" y="141062"/>
                </a:cubicBezTo>
                <a:cubicBezTo>
                  <a:pt x="74512" y="143305"/>
                  <a:pt x="69073" y="143305"/>
                  <a:pt x="64392" y="141062"/>
                </a:cubicBezTo>
                <a:cubicBezTo>
                  <a:pt x="16063" y="117935"/>
                  <a:pt x="4653" y="67055"/>
                  <a:pt x="4513" y="39246"/>
                </a:cubicBezTo>
                <a:cubicBezTo>
                  <a:pt x="4485" y="31902"/>
                  <a:pt x="9083" y="25818"/>
                  <a:pt x="15250" y="23211"/>
                </a:cubicBezTo>
                <a:lnTo>
                  <a:pt x="68036" y="813"/>
                </a:lnTo>
                <a:cubicBezTo>
                  <a:pt x="69214" y="280"/>
                  <a:pt x="70475" y="0"/>
                  <a:pt x="71765" y="0"/>
                </a:cubicBezTo>
                <a:close/>
                <a:moveTo>
                  <a:pt x="71765" y="18726"/>
                </a:moveTo>
                <a:lnTo>
                  <a:pt x="71765" y="124719"/>
                </a:lnTo>
                <a:cubicBezTo>
                  <a:pt x="110450" y="105993"/>
                  <a:pt x="120850" y="64504"/>
                  <a:pt x="121103" y="39667"/>
                </a:cubicBezTo>
                <a:lnTo>
                  <a:pt x="71765" y="18754"/>
                </a:lnTo>
                <a:lnTo>
                  <a:pt x="71765" y="18754"/>
                </a:lnTo>
                <a:close/>
              </a:path>
            </a:pathLst>
          </a:custGeom>
          <a:solidFill>
            <a:srgbClr val="8B4513"/>
          </a:solidFill>
          <a:ln/>
        </p:spPr>
      </p:sp>
      <p:sp>
        <p:nvSpPr>
          <p:cNvPr id="52" name="Text 49"/>
          <p:cNvSpPr/>
          <p:nvPr/>
        </p:nvSpPr>
        <p:spPr>
          <a:xfrm>
            <a:off x="7119642" y="4624827"/>
            <a:ext cx="4664696" cy="2232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0" b="1" dirty="0">
                <a:solidFill>
                  <a:srgbClr val="1F2937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Security &amp; Trust</a:t>
            </a:r>
            <a:endParaRPr lang="en-US" sz="1600" dirty="0"/>
          </a:p>
        </p:txBody>
      </p:sp>
      <p:sp>
        <p:nvSpPr>
          <p:cNvPr id="53" name="Text 50"/>
          <p:cNvSpPr/>
          <p:nvPr/>
        </p:nvSpPr>
        <p:spPr>
          <a:xfrm>
            <a:off x="6936243" y="4975676"/>
            <a:ext cx="103660" cy="19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5" dirty="0">
                <a:solidFill>
                  <a:srgbClr val="8B451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endParaRPr lang="en-US" sz="1600" dirty="0"/>
          </a:p>
        </p:txBody>
      </p:sp>
      <p:sp>
        <p:nvSpPr>
          <p:cNvPr id="54" name="Text 51"/>
          <p:cNvSpPr/>
          <p:nvPr/>
        </p:nvSpPr>
        <p:spPr>
          <a:xfrm>
            <a:off x="7041897" y="4943780"/>
            <a:ext cx="4234109" cy="19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5" b="1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CSRF Protection:</a:t>
            </a:r>
            <a:r>
              <a:rPr lang="en-US" sz="1005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Django's built-in security tokens prevent cross-site attacks</a:t>
            </a:r>
            <a:endParaRPr lang="en-US" sz="1600" dirty="0"/>
          </a:p>
        </p:txBody>
      </p:sp>
      <p:sp>
        <p:nvSpPr>
          <p:cNvPr id="55" name="Text 52"/>
          <p:cNvSpPr/>
          <p:nvPr/>
        </p:nvSpPr>
        <p:spPr>
          <a:xfrm>
            <a:off x="6936243" y="5262734"/>
            <a:ext cx="103660" cy="19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5" dirty="0">
                <a:solidFill>
                  <a:srgbClr val="8B451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endParaRPr lang="en-US" sz="1600" dirty="0"/>
          </a:p>
        </p:txBody>
      </p:sp>
      <p:sp>
        <p:nvSpPr>
          <p:cNvPr id="56" name="Text 53"/>
          <p:cNvSpPr/>
          <p:nvPr/>
        </p:nvSpPr>
        <p:spPr>
          <a:xfrm>
            <a:off x="7041897" y="5230838"/>
            <a:ext cx="3420777" cy="19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5" b="1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Form Validation:</a:t>
            </a:r>
            <a:r>
              <a:rPr lang="en-US" sz="1005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Server-side validation ensures data integrity</a:t>
            </a:r>
            <a:endParaRPr lang="en-US" sz="1600" dirty="0"/>
          </a:p>
        </p:txBody>
      </p:sp>
      <p:sp>
        <p:nvSpPr>
          <p:cNvPr id="57" name="Text 54"/>
          <p:cNvSpPr/>
          <p:nvPr/>
        </p:nvSpPr>
        <p:spPr>
          <a:xfrm>
            <a:off x="6936243" y="5549792"/>
            <a:ext cx="103660" cy="19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5" dirty="0">
                <a:solidFill>
                  <a:srgbClr val="8B451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endParaRPr lang="en-US" sz="1600" dirty="0"/>
          </a:p>
        </p:txBody>
      </p:sp>
      <p:sp>
        <p:nvSpPr>
          <p:cNvPr id="58" name="Text 55"/>
          <p:cNvSpPr/>
          <p:nvPr/>
        </p:nvSpPr>
        <p:spPr>
          <a:xfrm>
            <a:off x="7041897" y="5517897"/>
            <a:ext cx="3691888" cy="19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5" b="1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Transparent Process:</a:t>
            </a:r>
            <a:r>
              <a:rPr lang="en-US" sz="1005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Clear donation flow builds donor confidence</a:t>
            </a:r>
            <a:endParaRPr lang="en-US" sz="1600" dirty="0"/>
          </a:p>
        </p:txBody>
      </p:sp>
      <p:sp>
        <p:nvSpPr>
          <p:cNvPr id="59" name="Shape 56"/>
          <p:cNvSpPr/>
          <p:nvPr/>
        </p:nvSpPr>
        <p:spPr>
          <a:xfrm>
            <a:off x="6748858" y="6032209"/>
            <a:ext cx="5119205" cy="454509"/>
          </a:xfrm>
          <a:custGeom>
            <a:avLst/>
            <a:gdLst/>
            <a:ahLst/>
            <a:cxnLst/>
            <a:rect l="l" t="t" r="r" b="b"/>
            <a:pathLst>
              <a:path w="5119205" h="454509">
                <a:moveTo>
                  <a:pt x="95688" y="0"/>
                </a:moveTo>
                <a:lnTo>
                  <a:pt x="5023517" y="0"/>
                </a:lnTo>
                <a:cubicBezTo>
                  <a:pt x="5076364" y="0"/>
                  <a:pt x="5119205" y="42841"/>
                  <a:pt x="5119205" y="95688"/>
                </a:cubicBezTo>
                <a:lnTo>
                  <a:pt x="5119205" y="358821"/>
                </a:lnTo>
                <a:cubicBezTo>
                  <a:pt x="5119205" y="411668"/>
                  <a:pt x="5076364" y="454509"/>
                  <a:pt x="5023517" y="454509"/>
                </a:cubicBezTo>
                <a:lnTo>
                  <a:pt x="95688" y="454509"/>
                </a:lnTo>
                <a:cubicBezTo>
                  <a:pt x="42841" y="454509"/>
                  <a:pt x="0" y="411668"/>
                  <a:pt x="0" y="358821"/>
                </a:cubicBezTo>
                <a:lnTo>
                  <a:pt x="0" y="95688"/>
                </a:lnTo>
                <a:cubicBezTo>
                  <a:pt x="0" y="42841"/>
                  <a:pt x="42841" y="0"/>
                  <a:pt x="95688" y="0"/>
                </a:cubicBezTo>
                <a:close/>
              </a:path>
            </a:pathLst>
          </a:custGeom>
          <a:solidFill>
            <a:srgbClr val="065F46">
              <a:alpha val="5098"/>
            </a:srgbClr>
          </a:solidFill>
          <a:ln w="12700">
            <a:solidFill>
              <a:srgbClr val="065F46">
                <a:alpha val="20000"/>
              </a:srgbClr>
            </a:solidFill>
            <a:prstDash val="solid"/>
          </a:ln>
        </p:spPr>
      </p:sp>
      <p:sp>
        <p:nvSpPr>
          <p:cNvPr id="60" name="Shape 57"/>
          <p:cNvSpPr/>
          <p:nvPr/>
        </p:nvSpPr>
        <p:spPr>
          <a:xfrm>
            <a:off x="6916309" y="6163778"/>
            <a:ext cx="167451" cy="191372"/>
          </a:xfrm>
          <a:custGeom>
            <a:avLst/>
            <a:gdLst/>
            <a:ahLst/>
            <a:cxnLst/>
            <a:rect l="l" t="t" r="r" b="b"/>
            <a:pathLst>
              <a:path w="167451" h="191372">
                <a:moveTo>
                  <a:pt x="0" y="80735"/>
                </a:moveTo>
                <a:cubicBezTo>
                  <a:pt x="0" y="55954"/>
                  <a:pt x="20072" y="35882"/>
                  <a:pt x="44853" y="35882"/>
                </a:cubicBezTo>
                <a:lnTo>
                  <a:pt x="47843" y="35882"/>
                </a:lnTo>
                <a:cubicBezTo>
                  <a:pt x="54459" y="35882"/>
                  <a:pt x="59804" y="41227"/>
                  <a:pt x="59804" y="47843"/>
                </a:cubicBezTo>
                <a:cubicBezTo>
                  <a:pt x="59804" y="54459"/>
                  <a:pt x="54459" y="59804"/>
                  <a:pt x="47843" y="59804"/>
                </a:cubicBezTo>
                <a:lnTo>
                  <a:pt x="44853" y="59804"/>
                </a:lnTo>
                <a:cubicBezTo>
                  <a:pt x="33303" y="59804"/>
                  <a:pt x="23922" y="69186"/>
                  <a:pt x="23922" y="80735"/>
                </a:cubicBezTo>
                <a:lnTo>
                  <a:pt x="23922" y="83725"/>
                </a:lnTo>
                <a:lnTo>
                  <a:pt x="47843" y="83725"/>
                </a:lnTo>
                <a:cubicBezTo>
                  <a:pt x="61037" y="83725"/>
                  <a:pt x="71765" y="94453"/>
                  <a:pt x="71765" y="107647"/>
                </a:cubicBezTo>
                <a:lnTo>
                  <a:pt x="71765" y="131568"/>
                </a:lnTo>
                <a:cubicBezTo>
                  <a:pt x="71765" y="144763"/>
                  <a:pt x="61037" y="155490"/>
                  <a:pt x="47843" y="155490"/>
                </a:cubicBezTo>
                <a:lnTo>
                  <a:pt x="23922" y="155490"/>
                </a:lnTo>
                <a:cubicBezTo>
                  <a:pt x="10727" y="155490"/>
                  <a:pt x="0" y="144763"/>
                  <a:pt x="0" y="131568"/>
                </a:cubicBezTo>
                <a:lnTo>
                  <a:pt x="0" y="80735"/>
                </a:lnTo>
                <a:close/>
                <a:moveTo>
                  <a:pt x="95686" y="80735"/>
                </a:moveTo>
                <a:cubicBezTo>
                  <a:pt x="95686" y="55954"/>
                  <a:pt x="115758" y="35882"/>
                  <a:pt x="140539" y="35882"/>
                </a:cubicBezTo>
                <a:lnTo>
                  <a:pt x="143529" y="35882"/>
                </a:lnTo>
                <a:cubicBezTo>
                  <a:pt x="150145" y="35882"/>
                  <a:pt x="155490" y="41227"/>
                  <a:pt x="155490" y="47843"/>
                </a:cubicBezTo>
                <a:cubicBezTo>
                  <a:pt x="155490" y="54459"/>
                  <a:pt x="150145" y="59804"/>
                  <a:pt x="143529" y="59804"/>
                </a:cubicBezTo>
                <a:lnTo>
                  <a:pt x="140539" y="59804"/>
                </a:lnTo>
                <a:cubicBezTo>
                  <a:pt x="128989" y="59804"/>
                  <a:pt x="119608" y="69186"/>
                  <a:pt x="119608" y="80735"/>
                </a:cubicBezTo>
                <a:lnTo>
                  <a:pt x="119608" y="83725"/>
                </a:lnTo>
                <a:lnTo>
                  <a:pt x="143529" y="83725"/>
                </a:lnTo>
                <a:cubicBezTo>
                  <a:pt x="156723" y="83725"/>
                  <a:pt x="167451" y="94453"/>
                  <a:pt x="167451" y="107647"/>
                </a:cubicBezTo>
                <a:lnTo>
                  <a:pt x="167451" y="131568"/>
                </a:lnTo>
                <a:cubicBezTo>
                  <a:pt x="167451" y="144763"/>
                  <a:pt x="156723" y="155490"/>
                  <a:pt x="143529" y="155490"/>
                </a:cubicBezTo>
                <a:lnTo>
                  <a:pt x="119608" y="155490"/>
                </a:lnTo>
                <a:cubicBezTo>
                  <a:pt x="106413" y="155490"/>
                  <a:pt x="95686" y="144763"/>
                  <a:pt x="95686" y="131568"/>
                </a:cubicBezTo>
                <a:lnTo>
                  <a:pt x="95686" y="80735"/>
                </a:lnTo>
                <a:close/>
              </a:path>
            </a:pathLst>
          </a:custGeom>
          <a:solidFill>
            <a:srgbClr val="065F46"/>
          </a:solidFill>
          <a:ln/>
        </p:spPr>
      </p:sp>
      <p:sp>
        <p:nvSpPr>
          <p:cNvPr id="61" name="Text 58"/>
          <p:cNvSpPr/>
          <p:nvPr/>
        </p:nvSpPr>
        <p:spPr>
          <a:xfrm>
            <a:off x="7215328" y="6163778"/>
            <a:ext cx="3715809" cy="19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5" dirty="0">
                <a:solidFill>
                  <a:srgbClr val="1F293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"Thank you so much for your sincere donation to KYK Foundation."</a:t>
            </a:r>
            <a:endParaRPr lang="en-US" sz="1600" dirty="0"/>
          </a:p>
        </p:txBody>
      </p:sp>
      <p:pic>
        <p:nvPicPr>
          <p:cNvPr id="65" name="圖片 64">
            <a:extLst>
              <a:ext uri="{FF2B5EF4-FFF2-40B4-BE49-F238E27FC236}">
                <a16:creationId xmlns:a16="http://schemas.microsoft.com/office/drawing/2014/main" id="{C97E3411-5CFC-4386-BC16-F63EA571F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858" y="215293"/>
            <a:ext cx="5111231" cy="236823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1562</Words>
  <Application>Microsoft Office PowerPoint</Application>
  <PresentationFormat>寬螢幕</PresentationFormat>
  <Paragraphs>282</Paragraphs>
  <Slides>13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2" baseType="lpstr">
      <vt:lpstr>Calibri</vt:lpstr>
      <vt:lpstr>Quattrocento Sans</vt:lpstr>
      <vt:lpstr>Liter</vt:lpstr>
      <vt:lpstr>Hedvig Letters Sans</vt:lpstr>
      <vt:lpstr>Oranienbaum</vt:lpstr>
      <vt:lpstr>Arial</vt:lpstr>
      <vt:lpstr>MiSans</vt:lpstr>
      <vt:lpstr>Brush Script MT</vt:lpstr>
      <vt:lpstr>Custom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KYK Foundation Website Platform</dc:title>
  <dc:subject>KYK Foundation Website Platform</dc:subject>
  <dc:creator>Kimi</dc:creator>
  <cp:lastModifiedBy>USER</cp:lastModifiedBy>
  <cp:revision>39</cp:revision>
  <dcterms:created xsi:type="dcterms:W3CDTF">2026-01-27T09:03:06Z</dcterms:created>
  <dcterms:modified xsi:type="dcterms:W3CDTF">2026-01-27T22:37:02Z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{"Label":"KYK Foundation Website Platform","ContentProducer":"001191110108MACG2KBH8F10000","ProduceID":"19bfeab0-5072-8337-8000-000090c11bc2","ReservedCode1":"","ContentPropagator":"001191110108MACG2KBH8F20000","PropagateID":"19bfeab0-5072-8337-8000-000090c11bc2","ReservedCode2":""}</vt:lpwstr>
  </property>
</Properties>
</file>